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79" r:id="rId3"/>
    <p:sldId id="281" r:id="rId4"/>
    <p:sldId id="282" r:id="rId5"/>
    <p:sldId id="262"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CC309B-9742-4FA6-933E-F5857C5960BD}" v="1" dt="2022-03-23T16:45:34.3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9" d="100"/>
          <a:sy n="79" d="100"/>
        </p:scale>
        <p:origin x="72" y="2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jo Pearson" userId="48d1d774-0caf-4cac-926c-1364153b45cb" providerId="ADAL" clId="{88CC309B-9742-4FA6-933E-F5857C5960BD}"/>
    <pc:docChg chg="addSld modSld">
      <pc:chgData name="Marijo Pearson" userId="48d1d774-0caf-4cac-926c-1364153b45cb" providerId="ADAL" clId="{88CC309B-9742-4FA6-933E-F5857C5960BD}" dt="2022-03-23T17:29:54.430" v="6" actId="20577"/>
      <pc:docMkLst>
        <pc:docMk/>
      </pc:docMkLst>
      <pc:sldChg chg="add">
        <pc:chgData name="Marijo Pearson" userId="48d1d774-0caf-4cac-926c-1364153b45cb" providerId="ADAL" clId="{88CC309B-9742-4FA6-933E-F5857C5960BD}" dt="2022-03-23T16:45:34.377" v="3"/>
        <pc:sldMkLst>
          <pc:docMk/>
          <pc:sldMk cId="0" sldId="264"/>
        </pc:sldMkLst>
      </pc:sldChg>
      <pc:sldChg chg="modSp mod">
        <pc:chgData name="Marijo Pearson" userId="48d1d774-0caf-4cac-926c-1364153b45cb" providerId="ADAL" clId="{88CC309B-9742-4FA6-933E-F5857C5960BD}" dt="2022-03-23T17:29:54.430" v="6" actId="20577"/>
        <pc:sldMkLst>
          <pc:docMk/>
          <pc:sldMk cId="3069510703" sldId="279"/>
        </pc:sldMkLst>
        <pc:spChg chg="mod">
          <ac:chgData name="Marijo Pearson" userId="48d1d774-0caf-4cac-926c-1364153b45cb" providerId="ADAL" clId="{88CC309B-9742-4FA6-933E-F5857C5960BD}" dt="2022-03-23T17:29:54.430" v="6" actId="20577"/>
          <ac:spMkLst>
            <pc:docMk/>
            <pc:sldMk cId="3069510703" sldId="279"/>
            <ac:spMk id="3" creationId="{8AB4C389-5EAB-48C7-A704-B96250F1B2C1}"/>
          </ac:spMkLst>
        </pc:spChg>
      </pc:sldChg>
      <pc:sldChg chg="modSp mod">
        <pc:chgData name="Marijo Pearson" userId="48d1d774-0caf-4cac-926c-1364153b45cb" providerId="ADAL" clId="{88CC309B-9742-4FA6-933E-F5857C5960BD}" dt="2022-03-23T16:29:41.051" v="2" actId="5793"/>
        <pc:sldMkLst>
          <pc:docMk/>
          <pc:sldMk cId="3993307965" sldId="282"/>
        </pc:sldMkLst>
        <pc:spChg chg="mod">
          <ac:chgData name="Marijo Pearson" userId="48d1d774-0caf-4cac-926c-1364153b45cb" providerId="ADAL" clId="{88CC309B-9742-4FA6-933E-F5857C5960BD}" dt="2022-03-23T16:29:41.051" v="2" actId="5793"/>
          <ac:spMkLst>
            <pc:docMk/>
            <pc:sldMk cId="3993307965" sldId="282"/>
            <ac:spMk id="3" creationId="{D00C0367-C348-40AE-A390-9A64BEA969E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A0229D-F321-4346-AB9E-64C4E7BC5D63}" type="datetimeFigureOut">
              <a:rPr lang="en-US" smtClean="0"/>
              <a:t>3/23/2022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086101-0AC3-4FD2-B825-0ACF5B343339}" type="slidenum">
              <a:rPr lang="en-US" smtClean="0"/>
              <a:t>‹#›</a:t>
            </a:fld>
            <a:endParaRPr lang="en-US"/>
          </a:p>
        </p:txBody>
      </p:sp>
    </p:spTree>
    <p:extLst>
      <p:ext uri="{BB962C8B-B14F-4D97-AF65-F5344CB8AC3E}">
        <p14:creationId xmlns:p14="http://schemas.microsoft.com/office/powerpoint/2010/main" val="1475338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31" name="Google Shape;23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 The Seal of Civic Readiness would be added to our list of Pathways as a Civics Pathway.  Students who engage in experiential learning are more likely to stay engaged in the political process and vote.  We believe earning the seal is as rigorous and educationally valuable as passing a regents exam.  </a:t>
            </a:r>
            <a:endParaRPr dirty="0"/>
          </a:p>
        </p:txBody>
      </p:sp>
      <p:sp>
        <p:nvSpPr>
          <p:cNvPr id="232" name="Google Shape;232;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5</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1" name="Google Shape;281;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 criteria was created with access and equity in mind.  This is designed to fit the wide variety of choices and realities students and districts deal with across NYS.</a:t>
            </a:r>
            <a:endParaRPr/>
          </a:p>
          <a:p>
            <a:pPr marL="0" lvl="0" indent="0" algn="l" rtl="0">
              <a:spcBef>
                <a:spcPts val="0"/>
              </a:spcBef>
              <a:spcAft>
                <a:spcPts val="0"/>
              </a:spcAft>
              <a:buNone/>
            </a:pPr>
            <a:r>
              <a:rPr lang="en-US"/>
              <a:t>The asterisk indicates that these points can be earner more than once.</a:t>
            </a:r>
            <a:endParaRPr/>
          </a:p>
          <a:p>
            <a:pPr marL="0" lvl="0" indent="0" algn="l" rtl="0">
              <a:spcBef>
                <a:spcPts val="0"/>
              </a:spcBef>
              <a:spcAft>
                <a:spcPts val="0"/>
              </a:spcAft>
              <a:buNone/>
            </a:pPr>
            <a:endParaRPr/>
          </a:p>
          <a:p>
            <a:pPr marL="0" lvl="0" indent="0" algn="l" rtl="0">
              <a:spcBef>
                <a:spcPts val="0"/>
              </a:spcBef>
              <a:spcAft>
                <a:spcPts val="0"/>
              </a:spcAft>
              <a:buNone/>
            </a:pPr>
            <a:r>
              <a:rPr lang="en-US"/>
              <a:t>The highlighted portions indicate changes that have been made to the Seal in response to the public comments.  Special Education and ELL teachers indicated that our original requirements of an essay were too restrictive.  We changed these requirements to an essay/presentation/project.  </a:t>
            </a:r>
            <a:endParaRPr/>
          </a:p>
          <a:p>
            <a:pPr marL="0" lvl="0" indent="0" algn="l" rtl="0">
              <a:spcBef>
                <a:spcPts val="0"/>
              </a:spcBef>
              <a:spcAft>
                <a:spcPts val="0"/>
              </a:spcAft>
              <a:buNone/>
            </a:pPr>
            <a:endParaRPr/>
          </a:p>
          <a:p>
            <a:pPr marL="0" lvl="0" indent="0" algn="l" rtl="0">
              <a:spcBef>
                <a:spcPts val="0"/>
              </a:spcBef>
              <a:spcAft>
                <a:spcPts val="0"/>
              </a:spcAft>
              <a:buNone/>
            </a:pPr>
            <a:r>
              <a:rPr lang="en-US"/>
              <a:t>Additionally we found that grading practices and rigor of electives vary greatly across the state so we changed our original indicator of Mastery level in an elective course that promotes civic engagement to Proficiency level in an elective course that promotes  civic engagement. </a:t>
            </a:r>
            <a:endParaRPr/>
          </a:p>
          <a:p>
            <a:pPr marL="0" lvl="0" indent="0" algn="l" rtl="0">
              <a:spcBef>
                <a:spcPts val="0"/>
              </a:spcBef>
              <a:spcAft>
                <a:spcPts val="0"/>
              </a:spcAft>
              <a:buNone/>
            </a:pPr>
            <a:endParaRPr/>
          </a:p>
          <a:p>
            <a:pPr marL="0" lvl="0" indent="0" algn="l" rtl="0">
              <a:spcBef>
                <a:spcPts val="0"/>
              </a:spcBef>
              <a:spcAft>
                <a:spcPts val="0"/>
              </a:spcAft>
              <a:buNone/>
            </a:pPr>
            <a:r>
              <a:rPr lang="en-US"/>
              <a:t>   </a:t>
            </a:r>
            <a:endParaRPr/>
          </a:p>
        </p:txBody>
      </p:sp>
      <p:sp>
        <p:nvSpPr>
          <p:cNvPr id="282" name="Google Shape;282;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2A034-385D-4E2B-9E6F-037F101DF4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9229E4-92DC-4007-B9F3-800874353F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60C106-98A1-4546-B984-FD04347596CC}"/>
              </a:ext>
            </a:extLst>
          </p:cNvPr>
          <p:cNvSpPr>
            <a:spLocks noGrp="1"/>
          </p:cNvSpPr>
          <p:nvPr>
            <p:ph type="dt" sz="half" idx="10"/>
          </p:nvPr>
        </p:nvSpPr>
        <p:spPr/>
        <p:txBody>
          <a:bodyPr/>
          <a:lstStyle/>
          <a:p>
            <a:fld id="{72427BDF-9814-4590-A513-234A3E63CA3E}" type="datetimeFigureOut">
              <a:rPr lang="en-US" smtClean="0"/>
              <a:t>3/23/2022</a:t>
            </a:fld>
            <a:endParaRPr lang="en-US"/>
          </a:p>
        </p:txBody>
      </p:sp>
      <p:sp>
        <p:nvSpPr>
          <p:cNvPr id="5" name="Footer Placeholder 4">
            <a:extLst>
              <a:ext uri="{FF2B5EF4-FFF2-40B4-BE49-F238E27FC236}">
                <a16:creationId xmlns:a16="http://schemas.microsoft.com/office/drawing/2014/main" id="{43D12A25-31A9-4EDC-B895-89FF51AAA8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084040-A9ED-4BE6-A9EC-F63026724D5C}"/>
              </a:ext>
            </a:extLst>
          </p:cNvPr>
          <p:cNvSpPr>
            <a:spLocks noGrp="1"/>
          </p:cNvSpPr>
          <p:nvPr>
            <p:ph type="sldNum" sz="quarter" idx="12"/>
          </p:nvPr>
        </p:nvSpPr>
        <p:spPr/>
        <p:txBody>
          <a:bodyPr/>
          <a:lstStyle/>
          <a:p>
            <a:fld id="{857CE512-8797-48BF-A18B-91F8A48C95F4}" type="slidenum">
              <a:rPr lang="en-US" smtClean="0"/>
              <a:t>‹#›</a:t>
            </a:fld>
            <a:endParaRPr lang="en-US"/>
          </a:p>
        </p:txBody>
      </p:sp>
    </p:spTree>
    <p:extLst>
      <p:ext uri="{BB962C8B-B14F-4D97-AF65-F5344CB8AC3E}">
        <p14:creationId xmlns:p14="http://schemas.microsoft.com/office/powerpoint/2010/main" val="1624003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DE689-4780-4E36-AF2E-A5A65B0112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763C24-6542-4D5D-B9A1-4673DE44FB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A714F9-5CDD-4180-9995-016C32DD4A2E}"/>
              </a:ext>
            </a:extLst>
          </p:cNvPr>
          <p:cNvSpPr>
            <a:spLocks noGrp="1"/>
          </p:cNvSpPr>
          <p:nvPr>
            <p:ph type="dt" sz="half" idx="10"/>
          </p:nvPr>
        </p:nvSpPr>
        <p:spPr/>
        <p:txBody>
          <a:bodyPr/>
          <a:lstStyle/>
          <a:p>
            <a:fld id="{72427BDF-9814-4590-A513-234A3E63CA3E}" type="datetimeFigureOut">
              <a:rPr lang="en-US" smtClean="0"/>
              <a:t>3/23/2022</a:t>
            </a:fld>
            <a:endParaRPr lang="en-US"/>
          </a:p>
        </p:txBody>
      </p:sp>
      <p:sp>
        <p:nvSpPr>
          <p:cNvPr id="5" name="Footer Placeholder 4">
            <a:extLst>
              <a:ext uri="{FF2B5EF4-FFF2-40B4-BE49-F238E27FC236}">
                <a16:creationId xmlns:a16="http://schemas.microsoft.com/office/drawing/2014/main" id="{9ECA0A81-C8A0-4FF6-B902-1D45827753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A20904-63FD-46B6-B1BF-C2FF68D9CFE5}"/>
              </a:ext>
            </a:extLst>
          </p:cNvPr>
          <p:cNvSpPr>
            <a:spLocks noGrp="1"/>
          </p:cNvSpPr>
          <p:nvPr>
            <p:ph type="sldNum" sz="quarter" idx="12"/>
          </p:nvPr>
        </p:nvSpPr>
        <p:spPr/>
        <p:txBody>
          <a:bodyPr/>
          <a:lstStyle/>
          <a:p>
            <a:fld id="{857CE512-8797-48BF-A18B-91F8A48C95F4}" type="slidenum">
              <a:rPr lang="en-US" smtClean="0"/>
              <a:t>‹#›</a:t>
            </a:fld>
            <a:endParaRPr lang="en-US"/>
          </a:p>
        </p:txBody>
      </p:sp>
    </p:spTree>
    <p:extLst>
      <p:ext uri="{BB962C8B-B14F-4D97-AF65-F5344CB8AC3E}">
        <p14:creationId xmlns:p14="http://schemas.microsoft.com/office/powerpoint/2010/main" val="3076586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F74A55-B682-47BF-81EE-23AAEFCFE8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4AF089-C86D-4696-9F08-3D1D91CF5A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D20A6C-01E1-452E-8F93-D41B9AB06914}"/>
              </a:ext>
            </a:extLst>
          </p:cNvPr>
          <p:cNvSpPr>
            <a:spLocks noGrp="1"/>
          </p:cNvSpPr>
          <p:nvPr>
            <p:ph type="dt" sz="half" idx="10"/>
          </p:nvPr>
        </p:nvSpPr>
        <p:spPr/>
        <p:txBody>
          <a:bodyPr/>
          <a:lstStyle/>
          <a:p>
            <a:fld id="{72427BDF-9814-4590-A513-234A3E63CA3E}" type="datetimeFigureOut">
              <a:rPr lang="en-US" smtClean="0"/>
              <a:t>3/23/2022</a:t>
            </a:fld>
            <a:endParaRPr lang="en-US"/>
          </a:p>
        </p:txBody>
      </p:sp>
      <p:sp>
        <p:nvSpPr>
          <p:cNvPr id="5" name="Footer Placeholder 4">
            <a:extLst>
              <a:ext uri="{FF2B5EF4-FFF2-40B4-BE49-F238E27FC236}">
                <a16:creationId xmlns:a16="http://schemas.microsoft.com/office/drawing/2014/main" id="{BC6D2705-2B37-45BA-B3CD-76FD4BC847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40E800-8578-49E0-970A-2AE0B24B7F69}"/>
              </a:ext>
            </a:extLst>
          </p:cNvPr>
          <p:cNvSpPr>
            <a:spLocks noGrp="1"/>
          </p:cNvSpPr>
          <p:nvPr>
            <p:ph type="sldNum" sz="quarter" idx="12"/>
          </p:nvPr>
        </p:nvSpPr>
        <p:spPr/>
        <p:txBody>
          <a:bodyPr/>
          <a:lstStyle/>
          <a:p>
            <a:fld id="{857CE512-8797-48BF-A18B-91F8A48C95F4}" type="slidenum">
              <a:rPr lang="en-US" smtClean="0"/>
              <a:t>‹#›</a:t>
            </a:fld>
            <a:endParaRPr lang="en-US"/>
          </a:p>
        </p:txBody>
      </p:sp>
    </p:spTree>
    <p:extLst>
      <p:ext uri="{BB962C8B-B14F-4D97-AF65-F5344CB8AC3E}">
        <p14:creationId xmlns:p14="http://schemas.microsoft.com/office/powerpoint/2010/main" val="1995399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56040-FABC-489B-9EDD-4DB73EE3DD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F21636-47CF-49FC-90FC-A2A18784AC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909C4-AF3C-49A2-A716-54FF4C65862C}"/>
              </a:ext>
            </a:extLst>
          </p:cNvPr>
          <p:cNvSpPr>
            <a:spLocks noGrp="1"/>
          </p:cNvSpPr>
          <p:nvPr>
            <p:ph type="dt" sz="half" idx="10"/>
          </p:nvPr>
        </p:nvSpPr>
        <p:spPr/>
        <p:txBody>
          <a:bodyPr/>
          <a:lstStyle/>
          <a:p>
            <a:fld id="{72427BDF-9814-4590-A513-234A3E63CA3E}" type="datetimeFigureOut">
              <a:rPr lang="en-US" smtClean="0"/>
              <a:t>3/23/2022</a:t>
            </a:fld>
            <a:endParaRPr lang="en-US"/>
          </a:p>
        </p:txBody>
      </p:sp>
      <p:sp>
        <p:nvSpPr>
          <p:cNvPr id="5" name="Footer Placeholder 4">
            <a:extLst>
              <a:ext uri="{FF2B5EF4-FFF2-40B4-BE49-F238E27FC236}">
                <a16:creationId xmlns:a16="http://schemas.microsoft.com/office/drawing/2014/main" id="{9A1EEB4C-4F26-4E25-9955-F83291118C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C83A96-50D9-4D57-8912-7A1EFC3F04AC}"/>
              </a:ext>
            </a:extLst>
          </p:cNvPr>
          <p:cNvSpPr>
            <a:spLocks noGrp="1"/>
          </p:cNvSpPr>
          <p:nvPr>
            <p:ph type="sldNum" sz="quarter" idx="12"/>
          </p:nvPr>
        </p:nvSpPr>
        <p:spPr/>
        <p:txBody>
          <a:bodyPr/>
          <a:lstStyle/>
          <a:p>
            <a:fld id="{857CE512-8797-48BF-A18B-91F8A48C95F4}" type="slidenum">
              <a:rPr lang="en-US" smtClean="0"/>
              <a:t>‹#›</a:t>
            </a:fld>
            <a:endParaRPr lang="en-US"/>
          </a:p>
        </p:txBody>
      </p:sp>
    </p:spTree>
    <p:extLst>
      <p:ext uri="{BB962C8B-B14F-4D97-AF65-F5344CB8AC3E}">
        <p14:creationId xmlns:p14="http://schemas.microsoft.com/office/powerpoint/2010/main" val="128543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FC25F-8CDC-43F1-B407-3333604183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8B77B9-A2E7-4B02-8415-AA2FDF9E2D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EEE34C-33E9-4016-AF44-3768A7BEABA4}"/>
              </a:ext>
            </a:extLst>
          </p:cNvPr>
          <p:cNvSpPr>
            <a:spLocks noGrp="1"/>
          </p:cNvSpPr>
          <p:nvPr>
            <p:ph type="dt" sz="half" idx="10"/>
          </p:nvPr>
        </p:nvSpPr>
        <p:spPr/>
        <p:txBody>
          <a:bodyPr/>
          <a:lstStyle/>
          <a:p>
            <a:fld id="{72427BDF-9814-4590-A513-234A3E63CA3E}" type="datetimeFigureOut">
              <a:rPr lang="en-US" smtClean="0"/>
              <a:t>3/23/2022</a:t>
            </a:fld>
            <a:endParaRPr lang="en-US"/>
          </a:p>
        </p:txBody>
      </p:sp>
      <p:sp>
        <p:nvSpPr>
          <p:cNvPr id="5" name="Footer Placeholder 4">
            <a:extLst>
              <a:ext uri="{FF2B5EF4-FFF2-40B4-BE49-F238E27FC236}">
                <a16:creationId xmlns:a16="http://schemas.microsoft.com/office/drawing/2014/main" id="{C04F5A2C-8B4A-465E-902F-6CAC8416D7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23D9BA-36AA-43C0-9125-E74F1223DDA5}"/>
              </a:ext>
            </a:extLst>
          </p:cNvPr>
          <p:cNvSpPr>
            <a:spLocks noGrp="1"/>
          </p:cNvSpPr>
          <p:nvPr>
            <p:ph type="sldNum" sz="quarter" idx="12"/>
          </p:nvPr>
        </p:nvSpPr>
        <p:spPr/>
        <p:txBody>
          <a:bodyPr/>
          <a:lstStyle/>
          <a:p>
            <a:fld id="{857CE512-8797-48BF-A18B-91F8A48C95F4}" type="slidenum">
              <a:rPr lang="en-US" smtClean="0"/>
              <a:t>‹#›</a:t>
            </a:fld>
            <a:endParaRPr lang="en-US"/>
          </a:p>
        </p:txBody>
      </p:sp>
    </p:spTree>
    <p:extLst>
      <p:ext uri="{BB962C8B-B14F-4D97-AF65-F5344CB8AC3E}">
        <p14:creationId xmlns:p14="http://schemas.microsoft.com/office/powerpoint/2010/main" val="1112279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51033-16EF-428E-9685-446D5FF2D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1B8EEF-764F-49EC-B602-345A81794F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0A6807-EC9E-41F8-AC18-0295E637BC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C6A592-7655-4415-A371-234A10DA8C75}"/>
              </a:ext>
            </a:extLst>
          </p:cNvPr>
          <p:cNvSpPr>
            <a:spLocks noGrp="1"/>
          </p:cNvSpPr>
          <p:nvPr>
            <p:ph type="dt" sz="half" idx="10"/>
          </p:nvPr>
        </p:nvSpPr>
        <p:spPr/>
        <p:txBody>
          <a:bodyPr/>
          <a:lstStyle/>
          <a:p>
            <a:fld id="{72427BDF-9814-4590-A513-234A3E63CA3E}" type="datetimeFigureOut">
              <a:rPr lang="en-US" smtClean="0"/>
              <a:t>3/23/2022</a:t>
            </a:fld>
            <a:endParaRPr lang="en-US"/>
          </a:p>
        </p:txBody>
      </p:sp>
      <p:sp>
        <p:nvSpPr>
          <p:cNvPr id="6" name="Footer Placeholder 5">
            <a:extLst>
              <a:ext uri="{FF2B5EF4-FFF2-40B4-BE49-F238E27FC236}">
                <a16:creationId xmlns:a16="http://schemas.microsoft.com/office/drawing/2014/main" id="{AB30CA4E-BBC9-40DF-9410-DC247AD7D8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A57D18-DFBE-4951-ACB1-50362BACDF78}"/>
              </a:ext>
            </a:extLst>
          </p:cNvPr>
          <p:cNvSpPr>
            <a:spLocks noGrp="1"/>
          </p:cNvSpPr>
          <p:nvPr>
            <p:ph type="sldNum" sz="quarter" idx="12"/>
          </p:nvPr>
        </p:nvSpPr>
        <p:spPr/>
        <p:txBody>
          <a:bodyPr/>
          <a:lstStyle/>
          <a:p>
            <a:fld id="{857CE512-8797-48BF-A18B-91F8A48C95F4}" type="slidenum">
              <a:rPr lang="en-US" smtClean="0"/>
              <a:t>‹#›</a:t>
            </a:fld>
            <a:endParaRPr lang="en-US"/>
          </a:p>
        </p:txBody>
      </p:sp>
    </p:spTree>
    <p:extLst>
      <p:ext uri="{BB962C8B-B14F-4D97-AF65-F5344CB8AC3E}">
        <p14:creationId xmlns:p14="http://schemas.microsoft.com/office/powerpoint/2010/main" val="229560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2D68F-00CB-4E5E-B2E6-B497FF8BC1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2752DB-2FA6-4B46-AEEA-BB56BACEFC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D7B788-DD27-47A8-8535-6FDF8771D1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102A5D-9767-409F-92C5-E692AF71BF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C8111D-9382-46C3-B935-C7F1F88AB9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4E700C-F9AE-409B-8A97-1E25BA8673DF}"/>
              </a:ext>
            </a:extLst>
          </p:cNvPr>
          <p:cNvSpPr>
            <a:spLocks noGrp="1"/>
          </p:cNvSpPr>
          <p:nvPr>
            <p:ph type="dt" sz="half" idx="10"/>
          </p:nvPr>
        </p:nvSpPr>
        <p:spPr/>
        <p:txBody>
          <a:bodyPr/>
          <a:lstStyle/>
          <a:p>
            <a:fld id="{72427BDF-9814-4590-A513-234A3E63CA3E}" type="datetimeFigureOut">
              <a:rPr lang="en-US" smtClean="0"/>
              <a:t>3/23/2022</a:t>
            </a:fld>
            <a:endParaRPr lang="en-US"/>
          </a:p>
        </p:txBody>
      </p:sp>
      <p:sp>
        <p:nvSpPr>
          <p:cNvPr id="8" name="Footer Placeholder 7">
            <a:extLst>
              <a:ext uri="{FF2B5EF4-FFF2-40B4-BE49-F238E27FC236}">
                <a16:creationId xmlns:a16="http://schemas.microsoft.com/office/drawing/2014/main" id="{6A17A613-23D9-467A-A285-4E2D54D68E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54561C-C64F-48A9-B041-CC1E0D85A7F7}"/>
              </a:ext>
            </a:extLst>
          </p:cNvPr>
          <p:cNvSpPr>
            <a:spLocks noGrp="1"/>
          </p:cNvSpPr>
          <p:nvPr>
            <p:ph type="sldNum" sz="quarter" idx="12"/>
          </p:nvPr>
        </p:nvSpPr>
        <p:spPr/>
        <p:txBody>
          <a:bodyPr/>
          <a:lstStyle/>
          <a:p>
            <a:fld id="{857CE512-8797-48BF-A18B-91F8A48C95F4}" type="slidenum">
              <a:rPr lang="en-US" smtClean="0"/>
              <a:t>‹#›</a:t>
            </a:fld>
            <a:endParaRPr lang="en-US"/>
          </a:p>
        </p:txBody>
      </p:sp>
    </p:spTree>
    <p:extLst>
      <p:ext uri="{BB962C8B-B14F-4D97-AF65-F5344CB8AC3E}">
        <p14:creationId xmlns:p14="http://schemas.microsoft.com/office/powerpoint/2010/main" val="3992769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25037-AE3D-48C2-9ADE-22EDC5C095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FD1A5B-78F8-415E-B3F7-47D2833C8B7E}"/>
              </a:ext>
            </a:extLst>
          </p:cNvPr>
          <p:cNvSpPr>
            <a:spLocks noGrp="1"/>
          </p:cNvSpPr>
          <p:nvPr>
            <p:ph type="dt" sz="half" idx="10"/>
          </p:nvPr>
        </p:nvSpPr>
        <p:spPr/>
        <p:txBody>
          <a:bodyPr/>
          <a:lstStyle/>
          <a:p>
            <a:fld id="{72427BDF-9814-4590-A513-234A3E63CA3E}" type="datetimeFigureOut">
              <a:rPr lang="en-US" smtClean="0"/>
              <a:t>3/23/2022</a:t>
            </a:fld>
            <a:endParaRPr lang="en-US"/>
          </a:p>
        </p:txBody>
      </p:sp>
      <p:sp>
        <p:nvSpPr>
          <p:cNvPr id="4" name="Footer Placeholder 3">
            <a:extLst>
              <a:ext uri="{FF2B5EF4-FFF2-40B4-BE49-F238E27FC236}">
                <a16:creationId xmlns:a16="http://schemas.microsoft.com/office/drawing/2014/main" id="{22D795E1-CBC0-479B-B37C-1CE20A097A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AF3846-D00F-4900-97BE-C746C68E3B3F}"/>
              </a:ext>
            </a:extLst>
          </p:cNvPr>
          <p:cNvSpPr>
            <a:spLocks noGrp="1"/>
          </p:cNvSpPr>
          <p:nvPr>
            <p:ph type="sldNum" sz="quarter" idx="12"/>
          </p:nvPr>
        </p:nvSpPr>
        <p:spPr/>
        <p:txBody>
          <a:bodyPr/>
          <a:lstStyle/>
          <a:p>
            <a:fld id="{857CE512-8797-48BF-A18B-91F8A48C95F4}" type="slidenum">
              <a:rPr lang="en-US" smtClean="0"/>
              <a:t>‹#›</a:t>
            </a:fld>
            <a:endParaRPr lang="en-US"/>
          </a:p>
        </p:txBody>
      </p:sp>
    </p:spTree>
    <p:extLst>
      <p:ext uri="{BB962C8B-B14F-4D97-AF65-F5344CB8AC3E}">
        <p14:creationId xmlns:p14="http://schemas.microsoft.com/office/powerpoint/2010/main" val="3083268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B1264D-721A-40DD-B55A-9214DFB33596}"/>
              </a:ext>
            </a:extLst>
          </p:cNvPr>
          <p:cNvSpPr>
            <a:spLocks noGrp="1"/>
          </p:cNvSpPr>
          <p:nvPr>
            <p:ph type="dt" sz="half" idx="10"/>
          </p:nvPr>
        </p:nvSpPr>
        <p:spPr/>
        <p:txBody>
          <a:bodyPr/>
          <a:lstStyle/>
          <a:p>
            <a:fld id="{72427BDF-9814-4590-A513-234A3E63CA3E}" type="datetimeFigureOut">
              <a:rPr lang="en-US" smtClean="0"/>
              <a:t>3/23/2022</a:t>
            </a:fld>
            <a:endParaRPr lang="en-US"/>
          </a:p>
        </p:txBody>
      </p:sp>
      <p:sp>
        <p:nvSpPr>
          <p:cNvPr id="3" name="Footer Placeholder 2">
            <a:extLst>
              <a:ext uri="{FF2B5EF4-FFF2-40B4-BE49-F238E27FC236}">
                <a16:creationId xmlns:a16="http://schemas.microsoft.com/office/drawing/2014/main" id="{B341F0E3-8640-4C1D-AB88-693B459D7B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54365A-ED56-4B52-9777-7A161631B485}"/>
              </a:ext>
            </a:extLst>
          </p:cNvPr>
          <p:cNvSpPr>
            <a:spLocks noGrp="1"/>
          </p:cNvSpPr>
          <p:nvPr>
            <p:ph type="sldNum" sz="quarter" idx="12"/>
          </p:nvPr>
        </p:nvSpPr>
        <p:spPr/>
        <p:txBody>
          <a:bodyPr/>
          <a:lstStyle/>
          <a:p>
            <a:fld id="{857CE512-8797-48BF-A18B-91F8A48C95F4}" type="slidenum">
              <a:rPr lang="en-US" smtClean="0"/>
              <a:t>‹#›</a:t>
            </a:fld>
            <a:endParaRPr lang="en-US"/>
          </a:p>
        </p:txBody>
      </p:sp>
    </p:spTree>
    <p:extLst>
      <p:ext uri="{BB962C8B-B14F-4D97-AF65-F5344CB8AC3E}">
        <p14:creationId xmlns:p14="http://schemas.microsoft.com/office/powerpoint/2010/main" val="4218041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85C39-5035-48E4-970C-A29BA79F67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35FB70-C297-4317-8CC7-EACE048886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BD8F82-7903-435E-9990-A5B528BB80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9E588C-5159-4750-8F06-6CDC05F04CC4}"/>
              </a:ext>
            </a:extLst>
          </p:cNvPr>
          <p:cNvSpPr>
            <a:spLocks noGrp="1"/>
          </p:cNvSpPr>
          <p:nvPr>
            <p:ph type="dt" sz="half" idx="10"/>
          </p:nvPr>
        </p:nvSpPr>
        <p:spPr/>
        <p:txBody>
          <a:bodyPr/>
          <a:lstStyle/>
          <a:p>
            <a:fld id="{72427BDF-9814-4590-A513-234A3E63CA3E}" type="datetimeFigureOut">
              <a:rPr lang="en-US" smtClean="0"/>
              <a:t>3/23/2022</a:t>
            </a:fld>
            <a:endParaRPr lang="en-US"/>
          </a:p>
        </p:txBody>
      </p:sp>
      <p:sp>
        <p:nvSpPr>
          <p:cNvPr id="6" name="Footer Placeholder 5">
            <a:extLst>
              <a:ext uri="{FF2B5EF4-FFF2-40B4-BE49-F238E27FC236}">
                <a16:creationId xmlns:a16="http://schemas.microsoft.com/office/drawing/2014/main" id="{BCB87074-4717-42E3-B6B7-A05410E5A9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96C387-1972-45A7-A6C5-BFFD307BB061}"/>
              </a:ext>
            </a:extLst>
          </p:cNvPr>
          <p:cNvSpPr>
            <a:spLocks noGrp="1"/>
          </p:cNvSpPr>
          <p:nvPr>
            <p:ph type="sldNum" sz="quarter" idx="12"/>
          </p:nvPr>
        </p:nvSpPr>
        <p:spPr/>
        <p:txBody>
          <a:bodyPr/>
          <a:lstStyle/>
          <a:p>
            <a:fld id="{857CE512-8797-48BF-A18B-91F8A48C95F4}" type="slidenum">
              <a:rPr lang="en-US" smtClean="0"/>
              <a:t>‹#›</a:t>
            </a:fld>
            <a:endParaRPr lang="en-US"/>
          </a:p>
        </p:txBody>
      </p:sp>
    </p:spTree>
    <p:extLst>
      <p:ext uri="{BB962C8B-B14F-4D97-AF65-F5344CB8AC3E}">
        <p14:creationId xmlns:p14="http://schemas.microsoft.com/office/powerpoint/2010/main" val="3129583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D1397-AE81-4401-8BCE-73BDF12584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DF778A-D92E-4A11-B203-670F0E6967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C375EF-A3D4-4EE0-B845-42963DA3A2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CBE379-A697-443A-B5FE-8AD18216C312}"/>
              </a:ext>
            </a:extLst>
          </p:cNvPr>
          <p:cNvSpPr>
            <a:spLocks noGrp="1"/>
          </p:cNvSpPr>
          <p:nvPr>
            <p:ph type="dt" sz="half" idx="10"/>
          </p:nvPr>
        </p:nvSpPr>
        <p:spPr/>
        <p:txBody>
          <a:bodyPr/>
          <a:lstStyle/>
          <a:p>
            <a:fld id="{72427BDF-9814-4590-A513-234A3E63CA3E}" type="datetimeFigureOut">
              <a:rPr lang="en-US" smtClean="0"/>
              <a:t>3/23/2022</a:t>
            </a:fld>
            <a:endParaRPr lang="en-US"/>
          </a:p>
        </p:txBody>
      </p:sp>
      <p:sp>
        <p:nvSpPr>
          <p:cNvPr id="6" name="Footer Placeholder 5">
            <a:extLst>
              <a:ext uri="{FF2B5EF4-FFF2-40B4-BE49-F238E27FC236}">
                <a16:creationId xmlns:a16="http://schemas.microsoft.com/office/drawing/2014/main" id="{71679667-B271-475F-B929-B37B63478C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4361F6-3BED-4F90-8E17-BDC87473D339}"/>
              </a:ext>
            </a:extLst>
          </p:cNvPr>
          <p:cNvSpPr>
            <a:spLocks noGrp="1"/>
          </p:cNvSpPr>
          <p:nvPr>
            <p:ph type="sldNum" sz="quarter" idx="12"/>
          </p:nvPr>
        </p:nvSpPr>
        <p:spPr/>
        <p:txBody>
          <a:bodyPr/>
          <a:lstStyle/>
          <a:p>
            <a:fld id="{857CE512-8797-48BF-A18B-91F8A48C95F4}" type="slidenum">
              <a:rPr lang="en-US" smtClean="0"/>
              <a:t>‹#›</a:t>
            </a:fld>
            <a:endParaRPr lang="en-US"/>
          </a:p>
        </p:txBody>
      </p:sp>
    </p:spTree>
    <p:extLst>
      <p:ext uri="{BB962C8B-B14F-4D97-AF65-F5344CB8AC3E}">
        <p14:creationId xmlns:p14="http://schemas.microsoft.com/office/powerpoint/2010/main" val="1356592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8FE88F-2D03-43D0-AD61-F6370C3822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930AE2-7023-4043-9468-E76460FA4B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FB4164-FF65-4857-814F-8D50C7A170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27BDF-9814-4590-A513-234A3E63CA3E}" type="datetimeFigureOut">
              <a:rPr lang="en-US" smtClean="0"/>
              <a:t>3/23/2022</a:t>
            </a:fld>
            <a:endParaRPr lang="en-US"/>
          </a:p>
        </p:txBody>
      </p:sp>
      <p:sp>
        <p:nvSpPr>
          <p:cNvPr id="5" name="Footer Placeholder 4">
            <a:extLst>
              <a:ext uri="{FF2B5EF4-FFF2-40B4-BE49-F238E27FC236}">
                <a16:creationId xmlns:a16="http://schemas.microsoft.com/office/drawing/2014/main" id="{BBA64D3C-5A96-4979-8E6A-0118631255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E720C1-4511-47D0-942A-49DDC7FA65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CE512-8797-48BF-A18B-91F8A48C95F4}" type="slidenum">
              <a:rPr lang="en-US" smtClean="0"/>
              <a:t>‹#›</a:t>
            </a:fld>
            <a:endParaRPr lang="en-US"/>
          </a:p>
        </p:txBody>
      </p:sp>
    </p:spTree>
    <p:extLst>
      <p:ext uri="{BB962C8B-B14F-4D97-AF65-F5344CB8AC3E}">
        <p14:creationId xmlns:p14="http://schemas.microsoft.com/office/powerpoint/2010/main" val="1985472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835968-E463-4DF3-9D05-119AB3EE62F7}"/>
              </a:ext>
            </a:extLst>
          </p:cNvPr>
          <p:cNvSpPr>
            <a:spLocks noGrp="1"/>
          </p:cNvSpPr>
          <p:nvPr>
            <p:ph type="ctrTitle"/>
          </p:nvPr>
        </p:nvSpPr>
        <p:spPr>
          <a:xfrm>
            <a:off x="638882" y="639193"/>
            <a:ext cx="3571810" cy="3573516"/>
          </a:xfrm>
        </p:spPr>
        <p:txBody>
          <a:bodyPr>
            <a:normAutofit/>
          </a:bodyPr>
          <a:lstStyle/>
          <a:p>
            <a:pPr algn="l"/>
            <a:r>
              <a:rPr lang="en-US" sz="6100"/>
              <a:t>Seal of Civic Readiness NYSED </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059625C-B3B8-44B7-9EE2-8237F6B11CE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5486400" y="640080"/>
            <a:ext cx="5550408" cy="5550408"/>
          </a:xfrm>
          <a:prstGeom prst="rect">
            <a:avLst/>
          </a:prstGeom>
        </p:spPr>
      </p:pic>
    </p:spTree>
    <p:extLst>
      <p:ext uri="{BB962C8B-B14F-4D97-AF65-F5344CB8AC3E}">
        <p14:creationId xmlns:p14="http://schemas.microsoft.com/office/powerpoint/2010/main" val="3113161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96413-1CD0-4799-9F08-D10FC9E34823}"/>
              </a:ext>
            </a:extLst>
          </p:cNvPr>
          <p:cNvSpPr>
            <a:spLocks noGrp="1"/>
          </p:cNvSpPr>
          <p:nvPr>
            <p:ph type="title"/>
          </p:nvPr>
        </p:nvSpPr>
        <p:spPr>
          <a:xfrm>
            <a:off x="1136429" y="659095"/>
            <a:ext cx="7474172" cy="1325563"/>
          </a:xfrm>
        </p:spPr>
        <p:txBody>
          <a:bodyPr>
            <a:normAutofit/>
          </a:bodyPr>
          <a:lstStyle/>
          <a:p>
            <a:r>
              <a:rPr lang="en"/>
              <a:t>What is CIVIC READINESS?</a:t>
            </a:r>
            <a:endParaRPr lang="en-US"/>
          </a:p>
        </p:txBody>
      </p:sp>
      <p:sp>
        <p:nvSpPr>
          <p:cNvPr id="3" name="Text Placeholder 2">
            <a:extLst>
              <a:ext uri="{FF2B5EF4-FFF2-40B4-BE49-F238E27FC236}">
                <a16:creationId xmlns:a16="http://schemas.microsoft.com/office/drawing/2014/main" id="{8AB4C389-5EAB-48C7-A704-B96250F1B2C1}"/>
              </a:ext>
            </a:extLst>
          </p:cNvPr>
          <p:cNvSpPr>
            <a:spLocks noGrp="1"/>
          </p:cNvSpPr>
          <p:nvPr>
            <p:ph type="body" idx="1"/>
          </p:nvPr>
        </p:nvSpPr>
        <p:spPr>
          <a:xfrm>
            <a:off x="1136429" y="2278173"/>
            <a:ext cx="7072150" cy="3470986"/>
          </a:xfrm>
        </p:spPr>
        <p:txBody>
          <a:bodyPr anchor="ctr">
            <a:normAutofit/>
          </a:bodyPr>
          <a:lstStyle/>
          <a:p>
            <a:r>
              <a:rPr lang="en-US" sz="3600" dirty="0">
                <a:latin typeface="Oswald"/>
                <a:ea typeface="Oswald"/>
                <a:cs typeface="Oswald"/>
                <a:sym typeface="Oswald"/>
              </a:rPr>
              <a:t>Civic Readiness is the ability to make a positive </a:t>
            </a:r>
            <a:r>
              <a:rPr lang="en-US" sz="3600">
                <a:latin typeface="Oswald"/>
                <a:ea typeface="Oswald"/>
                <a:cs typeface="Oswald"/>
                <a:sym typeface="Oswald"/>
              </a:rPr>
              <a:t>difference in the </a:t>
            </a:r>
            <a:r>
              <a:rPr lang="en-US" sz="3600" dirty="0">
                <a:latin typeface="Oswald"/>
                <a:ea typeface="Oswald"/>
                <a:cs typeface="Oswald"/>
                <a:sym typeface="Oswald"/>
              </a:rPr>
              <a:t>public life of our communities through the combination of civic knowledge, skills and actions, mindsets and experiences.</a:t>
            </a:r>
          </a:p>
          <a:p>
            <a:endParaRPr lang="en-US" sz="24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4C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0453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Rules and Regulations | Office of Counsel">
            <a:extLst>
              <a:ext uri="{FF2B5EF4-FFF2-40B4-BE49-F238E27FC236}">
                <a16:creationId xmlns:a16="http://schemas.microsoft.com/office/drawing/2014/main" id="{99CF85C5-0953-498A-B9A9-B7A10816EC3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259528" y="2857501"/>
            <a:ext cx="1451916" cy="1142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510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76A3A-45B2-47C6-8089-C9061FC2D338}"/>
              </a:ext>
            </a:extLst>
          </p:cNvPr>
          <p:cNvSpPr>
            <a:spLocks noGrp="1"/>
          </p:cNvSpPr>
          <p:nvPr>
            <p:ph type="title"/>
          </p:nvPr>
        </p:nvSpPr>
        <p:spPr>
          <a:xfrm>
            <a:off x="1136428" y="627564"/>
            <a:ext cx="7474172" cy="1325563"/>
          </a:xfrm>
        </p:spPr>
        <p:txBody>
          <a:bodyPr>
            <a:normAutofit/>
          </a:bodyPr>
          <a:lstStyle/>
          <a:p>
            <a:r>
              <a:rPr lang="en"/>
              <a:t>What is the NYS Seal of Civic Readiness?</a:t>
            </a:r>
            <a:endParaRPr lang="en-US" dirty="0"/>
          </a:p>
        </p:txBody>
      </p:sp>
      <p:sp>
        <p:nvSpPr>
          <p:cNvPr id="3" name="Text Placeholder 2">
            <a:extLst>
              <a:ext uri="{FF2B5EF4-FFF2-40B4-BE49-F238E27FC236}">
                <a16:creationId xmlns:a16="http://schemas.microsoft.com/office/drawing/2014/main" id="{3A4984D6-6D59-4A3B-87B3-88370EEDC218}"/>
              </a:ext>
            </a:extLst>
          </p:cNvPr>
          <p:cNvSpPr>
            <a:spLocks noGrp="1"/>
          </p:cNvSpPr>
          <p:nvPr>
            <p:ph type="body" idx="1"/>
          </p:nvPr>
        </p:nvSpPr>
        <p:spPr>
          <a:xfrm>
            <a:off x="1136429" y="2278173"/>
            <a:ext cx="6467867" cy="3450613"/>
          </a:xfrm>
        </p:spPr>
        <p:txBody>
          <a:bodyPr anchor="ctr">
            <a:normAutofit lnSpcReduction="10000"/>
          </a:bodyPr>
          <a:lstStyle/>
          <a:p>
            <a:r>
              <a:rPr lang="en-US" sz="3600" dirty="0">
                <a:latin typeface="Oswald"/>
                <a:ea typeface="Oswald"/>
                <a:cs typeface="Oswald"/>
                <a:sym typeface="Oswald"/>
              </a:rPr>
              <a:t>An opportunity for students to distinguish themselves as being ready and equipped to make a positive difference in their community through the combination of civic knowledge, skills and actions, mindsets and experiences.</a:t>
            </a:r>
          </a:p>
          <a:p>
            <a:pPr marL="50800" indent="0">
              <a:buNone/>
            </a:pPr>
            <a:endParaRPr lang="en-US" sz="24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4C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0453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Rules and Regulations | Office of Counsel">
            <a:extLst>
              <a:ext uri="{FF2B5EF4-FFF2-40B4-BE49-F238E27FC236}">
                <a16:creationId xmlns:a16="http://schemas.microsoft.com/office/drawing/2014/main" id="{4CF0FAE7-E254-48C3-9B1F-E33B8D15585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259528" y="2857501"/>
            <a:ext cx="1451916" cy="1142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213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3060DBF-7198-40AA-9E42-8BDA326B0F2C}"/>
              </a:ext>
            </a:extLst>
          </p:cNvPr>
          <p:cNvSpPr>
            <a:spLocks noGrp="1"/>
          </p:cNvSpPr>
          <p:nvPr>
            <p:ph type="title"/>
          </p:nvPr>
        </p:nvSpPr>
        <p:spPr>
          <a:xfrm>
            <a:off x="804672" y="640080"/>
            <a:ext cx="3282696" cy="5257800"/>
          </a:xfrm>
        </p:spPr>
        <p:txBody>
          <a:bodyPr>
            <a:normAutofit/>
          </a:bodyPr>
          <a:lstStyle/>
          <a:p>
            <a:r>
              <a:rPr lang="en-US">
                <a:solidFill>
                  <a:schemeClr val="bg1"/>
                </a:solidFill>
              </a:rPr>
              <a:t>Goal of Civic Readiness</a:t>
            </a:r>
          </a:p>
        </p:txBody>
      </p:sp>
      <p:sp>
        <p:nvSpPr>
          <p:cNvPr id="3" name="Content Placeholder 2">
            <a:extLst>
              <a:ext uri="{FF2B5EF4-FFF2-40B4-BE49-F238E27FC236}">
                <a16:creationId xmlns:a16="http://schemas.microsoft.com/office/drawing/2014/main" id="{D00C0367-C348-40AE-A390-9A64BEA969ED}"/>
              </a:ext>
            </a:extLst>
          </p:cNvPr>
          <p:cNvSpPr>
            <a:spLocks noGrp="1"/>
          </p:cNvSpPr>
          <p:nvPr>
            <p:ph idx="1"/>
          </p:nvPr>
        </p:nvSpPr>
        <p:spPr>
          <a:xfrm>
            <a:off x="5358383" y="640081"/>
            <a:ext cx="6407435" cy="6060124"/>
          </a:xfrm>
        </p:spPr>
        <p:txBody>
          <a:bodyPr anchor="ctr">
            <a:normAutofit/>
          </a:bodyPr>
          <a:lstStyle/>
          <a:p>
            <a:r>
              <a:rPr lang="en-US" sz="2400" dirty="0"/>
              <a:t>To empower ALL students  to make informed decisions for the public good as members of a culturally diverse, democratic society in an independent world!</a:t>
            </a:r>
          </a:p>
          <a:p>
            <a:pPr marL="0" indent="0">
              <a:buNone/>
            </a:pPr>
            <a:endParaRPr lang="en-US" sz="2400" dirty="0"/>
          </a:p>
          <a:p>
            <a:r>
              <a:rPr lang="en-US" sz="2400" dirty="0"/>
              <a:t>For ALL students to use civic knowledge, skills and mindsets to make decisions and take actions for themselves, their communities, and the public good!</a:t>
            </a:r>
          </a:p>
          <a:p>
            <a:pPr marL="0" indent="0">
              <a:buNone/>
            </a:pPr>
            <a:endParaRPr lang="en-US" sz="2400" dirty="0"/>
          </a:p>
        </p:txBody>
      </p:sp>
    </p:spTree>
    <p:extLst>
      <p:ext uri="{BB962C8B-B14F-4D97-AF65-F5344CB8AC3E}">
        <p14:creationId xmlns:p14="http://schemas.microsoft.com/office/powerpoint/2010/main" val="3993307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grpSp>
        <p:nvGrpSpPr>
          <p:cNvPr id="234" name="Google Shape;234;p7"/>
          <p:cNvGrpSpPr/>
          <p:nvPr/>
        </p:nvGrpSpPr>
        <p:grpSpPr>
          <a:xfrm>
            <a:off x="1676401" y="3890945"/>
            <a:ext cx="5257800" cy="1281112"/>
            <a:chOff x="318844" y="3392223"/>
            <a:chExt cx="5304716" cy="1280160"/>
          </a:xfrm>
        </p:grpSpPr>
        <p:sp>
          <p:nvSpPr>
            <p:cNvPr id="235" name="Google Shape;235;p7"/>
            <p:cNvSpPr/>
            <p:nvPr/>
          </p:nvSpPr>
          <p:spPr>
            <a:xfrm>
              <a:off x="1660363" y="3392223"/>
              <a:ext cx="1280160" cy="1280160"/>
            </a:xfrm>
            <a:custGeom>
              <a:avLst/>
              <a:gdLst/>
              <a:ahLst/>
              <a:cxnLst/>
              <a:rect l="l" t="t" r="r" b="b"/>
              <a:pathLst>
                <a:path w="1567904" h="1567904" extrusionOk="0">
                  <a:moveTo>
                    <a:pt x="0" y="783952"/>
                  </a:moveTo>
                  <a:cubicBezTo>
                    <a:pt x="0" y="350987"/>
                    <a:pt x="350987" y="0"/>
                    <a:pt x="783952" y="0"/>
                  </a:cubicBezTo>
                  <a:cubicBezTo>
                    <a:pt x="1216917" y="0"/>
                    <a:pt x="1567904" y="350987"/>
                    <a:pt x="1567904" y="783952"/>
                  </a:cubicBezTo>
                  <a:cubicBezTo>
                    <a:pt x="1567904" y="1216917"/>
                    <a:pt x="1216917" y="1567904"/>
                    <a:pt x="783952" y="1567904"/>
                  </a:cubicBezTo>
                  <a:cubicBezTo>
                    <a:pt x="350987" y="1567904"/>
                    <a:pt x="0" y="1216917"/>
                    <a:pt x="0" y="783952"/>
                  </a:cubicBezTo>
                  <a:close/>
                </a:path>
              </a:pathLst>
            </a:custGeom>
            <a:solidFill>
              <a:schemeClr val="dk2"/>
            </a:solidFill>
            <a:ln>
              <a:noFill/>
            </a:ln>
            <a:effectLst>
              <a:outerShdw blurRad="88900" dist="38100" dir="5040000" rotWithShape="0">
                <a:srgbClr val="000000">
                  <a:alpha val="60000"/>
                </a:srgbClr>
              </a:outerShdw>
            </a:effectLst>
          </p:spPr>
          <p:txBody>
            <a:bodyPr spcFirstLastPara="1" wrap="square" lIns="182875" tIns="255000" rIns="182875" bIns="255000" anchor="ctr" anchorCtr="0">
              <a:noAutofit/>
            </a:bodyPr>
            <a:lstStyle/>
            <a:p>
              <a:pPr marL="0" marR="0" lvl="0" indent="0" algn="ctr" rtl="0">
                <a:lnSpc>
                  <a:spcPct val="90000"/>
                </a:lnSpc>
                <a:spcBef>
                  <a:spcPts val="0"/>
                </a:spcBef>
                <a:spcAft>
                  <a:spcPts val="0"/>
                </a:spcAft>
                <a:buNone/>
              </a:pPr>
              <a:r>
                <a:rPr lang="en-US" sz="1600" b="1">
                  <a:solidFill>
                    <a:srgbClr val="FFFFFF"/>
                  </a:solidFill>
                  <a:latin typeface="Calibri"/>
                  <a:ea typeface="Calibri"/>
                  <a:cs typeface="Calibri"/>
                  <a:sym typeface="Calibri"/>
                </a:rPr>
                <a:t>English</a:t>
              </a:r>
              <a:endParaRPr/>
            </a:p>
          </p:txBody>
        </p:sp>
        <p:sp>
          <p:nvSpPr>
            <p:cNvPr id="236" name="Google Shape;236;p7"/>
            <p:cNvSpPr/>
            <p:nvPr/>
          </p:nvSpPr>
          <p:spPr>
            <a:xfrm>
              <a:off x="3001882" y="3392223"/>
              <a:ext cx="1280160" cy="1280160"/>
            </a:xfrm>
            <a:custGeom>
              <a:avLst/>
              <a:gdLst/>
              <a:ahLst/>
              <a:cxnLst/>
              <a:rect l="l" t="t" r="r" b="b"/>
              <a:pathLst>
                <a:path w="1567904" h="1567904" extrusionOk="0">
                  <a:moveTo>
                    <a:pt x="0" y="783952"/>
                  </a:moveTo>
                  <a:cubicBezTo>
                    <a:pt x="0" y="350987"/>
                    <a:pt x="350987" y="0"/>
                    <a:pt x="783952" y="0"/>
                  </a:cubicBezTo>
                  <a:cubicBezTo>
                    <a:pt x="1216917" y="0"/>
                    <a:pt x="1567904" y="350987"/>
                    <a:pt x="1567904" y="783952"/>
                  </a:cubicBezTo>
                  <a:cubicBezTo>
                    <a:pt x="1567904" y="1216917"/>
                    <a:pt x="1216917" y="1567904"/>
                    <a:pt x="783952" y="1567904"/>
                  </a:cubicBezTo>
                  <a:cubicBezTo>
                    <a:pt x="350987" y="1567904"/>
                    <a:pt x="0" y="1216917"/>
                    <a:pt x="0" y="783952"/>
                  </a:cubicBezTo>
                  <a:close/>
                </a:path>
              </a:pathLst>
            </a:custGeom>
            <a:solidFill>
              <a:schemeClr val="dk2"/>
            </a:solidFill>
            <a:ln>
              <a:noFill/>
            </a:ln>
            <a:effectLst>
              <a:outerShdw blurRad="88900" dist="38100" dir="5040000" rotWithShape="0">
                <a:srgbClr val="000000">
                  <a:alpha val="60000"/>
                </a:srgbClr>
              </a:outerShdw>
            </a:effectLst>
          </p:spPr>
          <p:txBody>
            <a:bodyPr spcFirstLastPara="1" wrap="square" lIns="182875" tIns="255000" rIns="182875" bIns="255000" anchor="ctr" anchorCtr="0">
              <a:noAutofit/>
            </a:bodyPr>
            <a:lstStyle/>
            <a:p>
              <a:pPr marL="0" marR="0" lvl="0" indent="0" algn="ctr" rtl="0">
                <a:lnSpc>
                  <a:spcPct val="90000"/>
                </a:lnSpc>
                <a:spcBef>
                  <a:spcPts val="0"/>
                </a:spcBef>
                <a:spcAft>
                  <a:spcPts val="0"/>
                </a:spcAft>
                <a:buNone/>
              </a:pPr>
              <a:r>
                <a:rPr lang="en-US" sz="1600" b="1">
                  <a:solidFill>
                    <a:srgbClr val="FFFFFF"/>
                  </a:solidFill>
                  <a:latin typeface="Calibri"/>
                  <a:ea typeface="Calibri"/>
                  <a:cs typeface="Calibri"/>
                  <a:sym typeface="Calibri"/>
                </a:rPr>
                <a:t>Science</a:t>
              </a:r>
              <a:endParaRPr/>
            </a:p>
          </p:txBody>
        </p:sp>
        <p:sp>
          <p:nvSpPr>
            <p:cNvPr id="237" name="Google Shape;237;p7"/>
            <p:cNvSpPr/>
            <p:nvPr/>
          </p:nvSpPr>
          <p:spPr>
            <a:xfrm>
              <a:off x="4343400" y="3392223"/>
              <a:ext cx="1280160" cy="1280160"/>
            </a:xfrm>
            <a:custGeom>
              <a:avLst/>
              <a:gdLst/>
              <a:ahLst/>
              <a:cxnLst/>
              <a:rect l="l" t="t" r="r" b="b"/>
              <a:pathLst>
                <a:path w="1567919" h="1567919" extrusionOk="0">
                  <a:moveTo>
                    <a:pt x="0" y="783960"/>
                  </a:moveTo>
                  <a:cubicBezTo>
                    <a:pt x="0" y="350991"/>
                    <a:pt x="350991" y="0"/>
                    <a:pt x="783960" y="0"/>
                  </a:cubicBezTo>
                  <a:cubicBezTo>
                    <a:pt x="1216929" y="0"/>
                    <a:pt x="1567920" y="350991"/>
                    <a:pt x="1567920" y="783960"/>
                  </a:cubicBezTo>
                  <a:cubicBezTo>
                    <a:pt x="1567920" y="1216929"/>
                    <a:pt x="1216929" y="1567920"/>
                    <a:pt x="783960" y="1567920"/>
                  </a:cubicBezTo>
                  <a:cubicBezTo>
                    <a:pt x="350991" y="1567920"/>
                    <a:pt x="0" y="1216929"/>
                    <a:pt x="0" y="783960"/>
                  </a:cubicBezTo>
                  <a:close/>
                </a:path>
              </a:pathLst>
            </a:custGeom>
            <a:solidFill>
              <a:schemeClr val="dk2"/>
            </a:solidFill>
            <a:ln>
              <a:noFill/>
            </a:ln>
            <a:effectLst>
              <a:outerShdw blurRad="88900" dist="38100" dir="5040000" rotWithShape="0">
                <a:srgbClr val="000000">
                  <a:alpha val="60000"/>
                </a:srgbClr>
              </a:outerShdw>
            </a:effectLst>
          </p:spPr>
          <p:txBody>
            <a:bodyPr spcFirstLastPara="1" wrap="square" lIns="182875" tIns="255000" rIns="182875" bIns="255000" anchor="ctr" anchorCtr="0">
              <a:noAutofit/>
            </a:bodyPr>
            <a:lstStyle/>
            <a:p>
              <a:pPr marL="0" marR="0" lvl="0" indent="0" algn="ctr" rtl="0">
                <a:lnSpc>
                  <a:spcPct val="90000"/>
                </a:lnSpc>
                <a:spcBef>
                  <a:spcPts val="0"/>
                </a:spcBef>
                <a:spcAft>
                  <a:spcPts val="0"/>
                </a:spcAft>
                <a:buNone/>
              </a:pPr>
              <a:r>
                <a:rPr lang="en-US" sz="1600" b="1">
                  <a:solidFill>
                    <a:srgbClr val="FFFFFF"/>
                  </a:solidFill>
                  <a:latin typeface="Calibri"/>
                  <a:ea typeface="Calibri"/>
                  <a:cs typeface="Calibri"/>
                  <a:sym typeface="Calibri"/>
                </a:rPr>
                <a:t>Social Studies</a:t>
              </a:r>
              <a:endParaRPr/>
            </a:p>
          </p:txBody>
        </p:sp>
        <p:sp>
          <p:nvSpPr>
            <p:cNvPr id="238" name="Google Shape;238;p7"/>
            <p:cNvSpPr/>
            <p:nvPr/>
          </p:nvSpPr>
          <p:spPr>
            <a:xfrm>
              <a:off x="318844" y="3392223"/>
              <a:ext cx="1280160" cy="1280160"/>
            </a:xfrm>
            <a:custGeom>
              <a:avLst/>
              <a:gdLst/>
              <a:ahLst/>
              <a:cxnLst/>
              <a:rect l="l" t="t" r="r" b="b"/>
              <a:pathLst>
                <a:path w="1567904" h="1567904" extrusionOk="0">
                  <a:moveTo>
                    <a:pt x="0" y="783952"/>
                  </a:moveTo>
                  <a:cubicBezTo>
                    <a:pt x="0" y="350987"/>
                    <a:pt x="350987" y="0"/>
                    <a:pt x="783952" y="0"/>
                  </a:cubicBezTo>
                  <a:cubicBezTo>
                    <a:pt x="1216917" y="0"/>
                    <a:pt x="1567904" y="350987"/>
                    <a:pt x="1567904" y="783952"/>
                  </a:cubicBezTo>
                  <a:cubicBezTo>
                    <a:pt x="1567904" y="1216917"/>
                    <a:pt x="1216917" y="1567904"/>
                    <a:pt x="783952" y="1567904"/>
                  </a:cubicBezTo>
                  <a:cubicBezTo>
                    <a:pt x="350987" y="1567904"/>
                    <a:pt x="0" y="1216917"/>
                    <a:pt x="0" y="783952"/>
                  </a:cubicBezTo>
                  <a:close/>
                </a:path>
              </a:pathLst>
            </a:custGeom>
            <a:solidFill>
              <a:schemeClr val="dk2"/>
            </a:solidFill>
            <a:ln>
              <a:noFill/>
            </a:ln>
            <a:effectLst>
              <a:outerShdw blurRad="88900" dist="38100" dir="5040000" rotWithShape="0">
                <a:srgbClr val="000000">
                  <a:alpha val="60000"/>
                </a:srgbClr>
              </a:outerShdw>
            </a:effectLst>
          </p:spPr>
          <p:txBody>
            <a:bodyPr spcFirstLastPara="1" wrap="square" lIns="182875" tIns="255000" rIns="182875" bIns="255000" anchor="ctr" anchorCtr="0">
              <a:noAutofit/>
            </a:bodyPr>
            <a:lstStyle/>
            <a:p>
              <a:pPr marL="0" marR="0" lvl="0" indent="0" algn="ctr" rtl="0">
                <a:lnSpc>
                  <a:spcPct val="90000"/>
                </a:lnSpc>
                <a:spcBef>
                  <a:spcPts val="0"/>
                </a:spcBef>
                <a:spcAft>
                  <a:spcPts val="0"/>
                </a:spcAft>
                <a:buNone/>
              </a:pPr>
              <a:r>
                <a:rPr lang="en-US" sz="1600" b="1">
                  <a:solidFill>
                    <a:srgbClr val="FFFFFF"/>
                  </a:solidFill>
                  <a:latin typeface="Calibri"/>
                  <a:ea typeface="Calibri"/>
                  <a:cs typeface="Calibri"/>
                  <a:sym typeface="Calibri"/>
                </a:rPr>
                <a:t>Math</a:t>
              </a:r>
              <a:endParaRPr/>
            </a:p>
          </p:txBody>
        </p:sp>
      </p:grpSp>
      <p:sp>
        <p:nvSpPr>
          <p:cNvPr id="239" name="Google Shape;239;p7"/>
          <p:cNvSpPr txBox="1"/>
          <p:nvPr/>
        </p:nvSpPr>
        <p:spPr>
          <a:xfrm>
            <a:off x="2310820" y="2480560"/>
            <a:ext cx="3993401"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rgbClr val="000000"/>
              </a:buClr>
              <a:buSzPts val="1800"/>
              <a:buFont typeface="Arial"/>
              <a:buNone/>
            </a:pPr>
            <a:r>
              <a:rPr lang="en-US" sz="1800" b="1">
                <a:solidFill>
                  <a:srgbClr val="000000"/>
                </a:solidFill>
                <a:latin typeface="Arial"/>
                <a:ea typeface="Arial"/>
                <a:cs typeface="Arial"/>
                <a:sym typeface="Arial"/>
              </a:rPr>
              <a:t>All students must pass</a:t>
            </a:r>
            <a:endParaRPr/>
          </a:p>
          <a:p>
            <a:pPr marL="0" marR="0" lvl="0" indent="0" algn="ctr" rtl="0">
              <a:spcBef>
                <a:spcPts val="0"/>
              </a:spcBef>
              <a:spcAft>
                <a:spcPts val="0"/>
              </a:spcAft>
              <a:buClr>
                <a:srgbClr val="000000"/>
              </a:buClr>
              <a:buSzPts val="1800"/>
              <a:buFont typeface="Arial"/>
              <a:buNone/>
            </a:pPr>
            <a:r>
              <a:rPr lang="en-US" sz="1800" b="1">
                <a:solidFill>
                  <a:srgbClr val="000000"/>
                </a:solidFill>
                <a:latin typeface="Arial"/>
                <a:ea typeface="Arial"/>
                <a:cs typeface="Arial"/>
                <a:sym typeface="Arial"/>
              </a:rPr>
              <a:t>4 Required Regents Examinations:</a:t>
            </a:r>
            <a:endParaRPr/>
          </a:p>
          <a:p>
            <a:pPr marL="0" marR="0" lvl="0" indent="0" algn="ctr" rtl="0">
              <a:spcBef>
                <a:spcPts val="0"/>
              </a:spcBef>
              <a:spcAft>
                <a:spcPts val="0"/>
              </a:spcAft>
              <a:buClr>
                <a:srgbClr val="000000"/>
              </a:buClr>
              <a:buSzPts val="1800"/>
              <a:buFont typeface="Arial"/>
              <a:buNone/>
            </a:pPr>
            <a:r>
              <a:rPr lang="en-US" sz="1800" b="1">
                <a:solidFill>
                  <a:srgbClr val="000000"/>
                </a:solidFill>
                <a:latin typeface="Arial"/>
                <a:ea typeface="Arial"/>
                <a:cs typeface="Arial"/>
                <a:sym typeface="Arial"/>
              </a:rPr>
              <a:t>One in each discipline</a:t>
            </a:r>
            <a:endParaRPr/>
          </a:p>
        </p:txBody>
      </p:sp>
      <p:sp>
        <p:nvSpPr>
          <p:cNvPr id="240" name="Google Shape;240;p7"/>
          <p:cNvSpPr/>
          <p:nvPr/>
        </p:nvSpPr>
        <p:spPr>
          <a:xfrm>
            <a:off x="8168154" y="2662186"/>
            <a:ext cx="171450" cy="4116388"/>
          </a:xfrm>
          <a:prstGeom prst="leftBrace">
            <a:avLst>
              <a:gd name="adj1" fmla="val 83588"/>
              <a:gd name="adj2" fmla="val 50000"/>
            </a:avLst>
          </a:prstGeom>
          <a:noFill/>
          <a:ln w="25400" cap="flat" cmpd="sng">
            <a:solidFill>
              <a:schemeClr val="dk1"/>
            </a:solidFill>
            <a:prstDash val="solid"/>
            <a:round/>
            <a:headEnd type="none" w="sm" len="sm"/>
            <a:tailEnd type="none" w="sm" len="sm"/>
          </a:ln>
          <a:effectLst>
            <a:outerShdw blurRad="40000" dist="20000" dir="5400000" rotWithShape="0">
              <a:srgbClr val="80808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0000"/>
              </a:solidFill>
              <a:latin typeface="Calibri"/>
              <a:ea typeface="Calibri"/>
              <a:cs typeface="Calibri"/>
              <a:sym typeface="Calibri"/>
            </a:endParaRPr>
          </a:p>
        </p:txBody>
      </p:sp>
      <p:pic>
        <p:nvPicPr>
          <p:cNvPr id="241" name="Google Shape;241;p7"/>
          <p:cNvPicPr preferRelativeResize="0"/>
          <p:nvPr/>
        </p:nvPicPr>
        <p:blipFill rotWithShape="1">
          <a:blip r:embed="rId3">
            <a:alphaModFix/>
          </a:blip>
          <a:srcRect l="62135" t="41393" r="23449" b="38615"/>
          <a:stretch/>
        </p:blipFill>
        <p:spPr>
          <a:xfrm>
            <a:off x="7086602" y="4021651"/>
            <a:ext cx="1041400" cy="774700"/>
          </a:xfrm>
          <a:prstGeom prst="rect">
            <a:avLst/>
          </a:prstGeom>
          <a:noFill/>
          <a:ln>
            <a:noFill/>
          </a:ln>
        </p:spPr>
      </p:pic>
      <p:sp>
        <p:nvSpPr>
          <p:cNvPr id="242" name="Google Shape;242;p7"/>
          <p:cNvSpPr/>
          <p:nvPr/>
        </p:nvSpPr>
        <p:spPr>
          <a:xfrm rot="5400000">
            <a:off x="4219576" y="1073212"/>
            <a:ext cx="171450" cy="5257800"/>
          </a:xfrm>
          <a:prstGeom prst="leftBrace">
            <a:avLst>
              <a:gd name="adj1" fmla="val 83623"/>
              <a:gd name="adj2" fmla="val 50000"/>
            </a:avLst>
          </a:prstGeom>
          <a:noFill/>
          <a:ln w="25400" cap="flat" cmpd="sng">
            <a:solidFill>
              <a:schemeClr val="dk1"/>
            </a:solidFill>
            <a:prstDash val="solid"/>
            <a:round/>
            <a:headEnd type="none" w="sm" len="sm"/>
            <a:tailEnd type="none" w="sm" len="sm"/>
          </a:ln>
          <a:effectLst>
            <a:outerShdw blurRad="40000" dist="20000" dir="5400000" rotWithShape="0">
              <a:srgbClr val="80808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0000"/>
              </a:solidFill>
              <a:latin typeface="Calibri"/>
              <a:ea typeface="Calibri"/>
              <a:cs typeface="Calibri"/>
              <a:sym typeface="Calibri"/>
            </a:endParaRPr>
          </a:p>
        </p:txBody>
      </p:sp>
      <p:sp>
        <p:nvSpPr>
          <p:cNvPr id="243" name="Google Shape;243;p7"/>
          <p:cNvSpPr/>
          <p:nvPr/>
        </p:nvSpPr>
        <p:spPr>
          <a:xfrm>
            <a:off x="79513" y="-24682"/>
            <a:ext cx="11767929" cy="23083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3600" b="1" dirty="0">
              <a:solidFill>
                <a:srgbClr val="A04400"/>
              </a:solidFill>
              <a:latin typeface="Calibri"/>
              <a:ea typeface="Calibri"/>
              <a:cs typeface="Calibri"/>
              <a:sym typeface="Calibri"/>
            </a:endParaRPr>
          </a:p>
          <a:p>
            <a:pPr marL="0" marR="0" lvl="0" indent="0" algn="ctr" rtl="0">
              <a:spcBef>
                <a:spcPts val="0"/>
              </a:spcBef>
              <a:spcAft>
                <a:spcPts val="0"/>
              </a:spcAft>
              <a:buNone/>
            </a:pPr>
            <a:r>
              <a:rPr lang="en-US" sz="3600" b="1" dirty="0">
                <a:solidFill>
                  <a:srgbClr val="A04400"/>
                </a:solidFill>
                <a:latin typeface="Calibri"/>
                <a:ea typeface="Calibri"/>
                <a:cs typeface="Calibri"/>
                <a:sym typeface="Calibri"/>
              </a:rPr>
              <a:t>The Seal of Civic Readiness could be used as  a </a:t>
            </a:r>
            <a:endParaRPr dirty="0"/>
          </a:p>
          <a:p>
            <a:pPr marL="0" marR="0" lvl="0" indent="0" algn="ctr" rtl="0">
              <a:spcBef>
                <a:spcPts val="0"/>
              </a:spcBef>
              <a:spcAft>
                <a:spcPts val="0"/>
              </a:spcAft>
              <a:buNone/>
            </a:pPr>
            <a:r>
              <a:rPr lang="en-US" sz="3600" b="1" dirty="0">
                <a:solidFill>
                  <a:srgbClr val="A04400"/>
                </a:solidFill>
                <a:latin typeface="Calibri"/>
                <a:ea typeface="Calibri"/>
                <a:cs typeface="Calibri"/>
                <a:sym typeface="Calibri"/>
              </a:rPr>
              <a:t>stand-alone seal or as a</a:t>
            </a:r>
            <a:endParaRPr dirty="0"/>
          </a:p>
          <a:p>
            <a:pPr marL="0" marR="0" lvl="0" indent="0" algn="ctr" rtl="0">
              <a:spcBef>
                <a:spcPts val="0"/>
              </a:spcBef>
              <a:spcAft>
                <a:spcPts val="0"/>
              </a:spcAft>
              <a:buNone/>
            </a:pPr>
            <a:r>
              <a:rPr lang="en-US" sz="3600" b="1" dirty="0">
                <a:solidFill>
                  <a:srgbClr val="A04400"/>
                </a:solidFill>
                <a:latin typeface="Calibri"/>
                <a:ea typeface="Calibri"/>
                <a:cs typeface="Calibri"/>
                <a:sym typeface="Calibri"/>
              </a:rPr>
              <a:t> Civic Readiness +1 Pathway to earn a diploma</a:t>
            </a:r>
            <a:endParaRPr dirty="0"/>
          </a:p>
        </p:txBody>
      </p:sp>
      <p:sp>
        <p:nvSpPr>
          <p:cNvPr id="244" name="Google Shape;244;p7"/>
          <p:cNvSpPr txBox="1"/>
          <p:nvPr/>
        </p:nvSpPr>
        <p:spPr>
          <a:xfrm>
            <a:off x="9004934" y="2200797"/>
            <a:ext cx="1219200" cy="381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rgbClr val="1F497D"/>
                </a:solidFill>
                <a:latin typeface="Calibri"/>
                <a:ea typeface="Calibri"/>
                <a:cs typeface="Calibri"/>
                <a:sym typeface="Calibri"/>
              </a:rPr>
              <a:t>Pathways</a:t>
            </a:r>
            <a:endParaRPr/>
          </a:p>
        </p:txBody>
      </p:sp>
      <p:grpSp>
        <p:nvGrpSpPr>
          <p:cNvPr id="245" name="Google Shape;245;p7"/>
          <p:cNvGrpSpPr/>
          <p:nvPr/>
        </p:nvGrpSpPr>
        <p:grpSpPr>
          <a:xfrm>
            <a:off x="8724654" y="2655018"/>
            <a:ext cx="1790949" cy="3944460"/>
            <a:chOff x="8723376" y="2743199"/>
            <a:chExt cx="1382649" cy="3744610"/>
          </a:xfrm>
        </p:grpSpPr>
        <p:sp>
          <p:nvSpPr>
            <p:cNvPr id="246" name="Google Shape;246;p7"/>
            <p:cNvSpPr/>
            <p:nvPr/>
          </p:nvSpPr>
          <p:spPr>
            <a:xfrm>
              <a:off x="8723376" y="5490922"/>
              <a:ext cx="1382649" cy="447343"/>
            </a:xfrm>
            <a:custGeom>
              <a:avLst/>
              <a:gdLst/>
              <a:ahLst/>
              <a:cxnLst/>
              <a:rect l="l" t="t" r="r" b="b"/>
              <a:pathLst>
                <a:path w="1238458" h="743075" extrusionOk="0">
                  <a:moveTo>
                    <a:pt x="0" y="0"/>
                  </a:moveTo>
                  <a:lnTo>
                    <a:pt x="1238458" y="0"/>
                  </a:lnTo>
                  <a:lnTo>
                    <a:pt x="1238458" y="743075"/>
                  </a:lnTo>
                  <a:lnTo>
                    <a:pt x="0" y="743075"/>
                  </a:lnTo>
                  <a:lnTo>
                    <a:pt x="0" y="0"/>
                  </a:lnTo>
                  <a:close/>
                </a:path>
              </a:pathLst>
            </a:custGeom>
            <a:solidFill>
              <a:schemeClr val="accent1"/>
            </a:solidFill>
            <a:ln>
              <a:noFill/>
            </a:ln>
            <a:effectLst>
              <a:outerShdw blurRad="38100" dist="25400" dir="5400000" rotWithShape="0">
                <a:srgbClr val="000000">
                  <a:alpha val="54901"/>
                </a:srgbClr>
              </a:outerShdw>
            </a:effectLst>
          </p:spPr>
          <p:txBody>
            <a:bodyPr spcFirstLastPara="1" wrap="square" lIns="64750" tIns="64750" rIns="64750" bIns="64750" anchor="ctr" anchorCtr="0">
              <a:noAutofit/>
            </a:bodyPr>
            <a:lstStyle/>
            <a:p>
              <a:pPr marL="0" marR="0" lvl="0" indent="0" algn="ctr" rtl="0">
                <a:lnSpc>
                  <a:spcPct val="90000"/>
                </a:lnSpc>
                <a:spcBef>
                  <a:spcPts val="0"/>
                </a:spcBef>
                <a:spcAft>
                  <a:spcPts val="0"/>
                </a:spcAft>
                <a:buNone/>
              </a:pPr>
              <a:r>
                <a:rPr lang="en-US" sz="1700">
                  <a:solidFill>
                    <a:srgbClr val="FFFFFF"/>
                  </a:solidFill>
                  <a:latin typeface="Calibri"/>
                  <a:ea typeface="Calibri"/>
                  <a:cs typeface="Calibri"/>
                  <a:sym typeface="Calibri"/>
                </a:rPr>
                <a:t>CDOS</a:t>
              </a:r>
              <a:endParaRPr/>
            </a:p>
          </p:txBody>
        </p:sp>
        <p:sp>
          <p:nvSpPr>
            <p:cNvPr id="247" name="Google Shape;247;p7"/>
            <p:cNvSpPr/>
            <p:nvPr/>
          </p:nvSpPr>
          <p:spPr>
            <a:xfrm>
              <a:off x="8723376" y="4941377"/>
              <a:ext cx="1382649" cy="447343"/>
            </a:xfrm>
            <a:custGeom>
              <a:avLst/>
              <a:gdLst/>
              <a:ahLst/>
              <a:cxnLst/>
              <a:rect l="l" t="t" r="r" b="b"/>
              <a:pathLst>
                <a:path w="1238458" h="743075" extrusionOk="0">
                  <a:moveTo>
                    <a:pt x="0" y="0"/>
                  </a:moveTo>
                  <a:lnTo>
                    <a:pt x="1238458" y="0"/>
                  </a:lnTo>
                  <a:lnTo>
                    <a:pt x="1238458" y="743075"/>
                  </a:lnTo>
                  <a:lnTo>
                    <a:pt x="0" y="743075"/>
                  </a:lnTo>
                  <a:lnTo>
                    <a:pt x="0" y="0"/>
                  </a:lnTo>
                  <a:close/>
                </a:path>
              </a:pathLst>
            </a:custGeom>
            <a:solidFill>
              <a:schemeClr val="accent1"/>
            </a:solidFill>
            <a:ln>
              <a:noFill/>
            </a:ln>
            <a:effectLst>
              <a:outerShdw blurRad="38100" dist="25400" dir="5400000" rotWithShape="0">
                <a:srgbClr val="000000">
                  <a:alpha val="54901"/>
                </a:srgbClr>
              </a:outerShdw>
            </a:effectLst>
          </p:spPr>
          <p:txBody>
            <a:bodyPr spcFirstLastPara="1" wrap="square" lIns="64750" tIns="64750" rIns="64750" bIns="64750" anchor="ctr" anchorCtr="0">
              <a:noAutofit/>
            </a:bodyPr>
            <a:lstStyle/>
            <a:p>
              <a:pPr marL="0" marR="0" lvl="0" indent="0" algn="ctr" rtl="0">
                <a:lnSpc>
                  <a:spcPct val="90000"/>
                </a:lnSpc>
                <a:spcBef>
                  <a:spcPts val="0"/>
                </a:spcBef>
                <a:spcAft>
                  <a:spcPts val="0"/>
                </a:spcAft>
                <a:buNone/>
              </a:pPr>
              <a:r>
                <a:rPr lang="en-US" sz="1700">
                  <a:solidFill>
                    <a:srgbClr val="FFFFFF"/>
                  </a:solidFill>
                  <a:latin typeface="Calibri"/>
                  <a:ea typeface="Calibri"/>
                  <a:cs typeface="Calibri"/>
                  <a:sym typeface="Calibri"/>
                </a:rPr>
                <a:t>CTE</a:t>
              </a:r>
              <a:endParaRPr/>
            </a:p>
          </p:txBody>
        </p:sp>
        <p:sp>
          <p:nvSpPr>
            <p:cNvPr id="248" name="Google Shape;248;p7"/>
            <p:cNvSpPr/>
            <p:nvPr/>
          </p:nvSpPr>
          <p:spPr>
            <a:xfrm>
              <a:off x="8723376" y="2743199"/>
              <a:ext cx="1382649" cy="447343"/>
            </a:xfrm>
            <a:custGeom>
              <a:avLst/>
              <a:gdLst/>
              <a:ahLst/>
              <a:cxnLst/>
              <a:rect l="l" t="t" r="r" b="b"/>
              <a:pathLst>
                <a:path w="1238458" h="743075" extrusionOk="0">
                  <a:moveTo>
                    <a:pt x="0" y="0"/>
                  </a:moveTo>
                  <a:lnTo>
                    <a:pt x="1238458" y="0"/>
                  </a:lnTo>
                  <a:lnTo>
                    <a:pt x="1238458" y="743075"/>
                  </a:lnTo>
                  <a:lnTo>
                    <a:pt x="0" y="743075"/>
                  </a:lnTo>
                  <a:lnTo>
                    <a:pt x="0" y="0"/>
                  </a:lnTo>
                  <a:close/>
                </a:path>
              </a:pathLst>
            </a:custGeom>
            <a:solidFill>
              <a:schemeClr val="accent1"/>
            </a:solidFill>
            <a:ln>
              <a:noFill/>
            </a:ln>
            <a:effectLst>
              <a:outerShdw blurRad="38100" dist="25400" dir="5400000" rotWithShape="0">
                <a:srgbClr val="000000">
                  <a:alpha val="54901"/>
                </a:srgbClr>
              </a:outerShdw>
            </a:effectLst>
          </p:spPr>
          <p:txBody>
            <a:bodyPr spcFirstLastPara="1" wrap="square" lIns="64750" tIns="64750" rIns="64750" bIns="64750" anchor="ctr" anchorCtr="0">
              <a:noAutofit/>
            </a:bodyPr>
            <a:lstStyle/>
            <a:p>
              <a:pPr marL="0" marR="0" lvl="0" indent="0" algn="ctr" rtl="0">
                <a:lnSpc>
                  <a:spcPct val="90000"/>
                </a:lnSpc>
                <a:spcBef>
                  <a:spcPts val="0"/>
                </a:spcBef>
                <a:spcAft>
                  <a:spcPts val="0"/>
                </a:spcAft>
                <a:buNone/>
              </a:pPr>
              <a:r>
                <a:rPr lang="en-US" sz="1700">
                  <a:solidFill>
                    <a:srgbClr val="FFFFFF"/>
                  </a:solidFill>
                  <a:latin typeface="Calibri"/>
                  <a:ea typeface="Calibri"/>
                  <a:cs typeface="Calibri"/>
                  <a:sym typeface="Calibri"/>
                </a:rPr>
                <a:t>STEM</a:t>
              </a:r>
              <a:endParaRPr/>
            </a:p>
          </p:txBody>
        </p:sp>
        <p:sp>
          <p:nvSpPr>
            <p:cNvPr id="249" name="Google Shape;249;p7"/>
            <p:cNvSpPr/>
            <p:nvPr/>
          </p:nvSpPr>
          <p:spPr>
            <a:xfrm>
              <a:off x="8723376" y="3292744"/>
              <a:ext cx="1382649" cy="447343"/>
            </a:xfrm>
            <a:custGeom>
              <a:avLst/>
              <a:gdLst/>
              <a:ahLst/>
              <a:cxnLst/>
              <a:rect l="l" t="t" r="r" b="b"/>
              <a:pathLst>
                <a:path w="1238458" h="743075" extrusionOk="0">
                  <a:moveTo>
                    <a:pt x="0" y="0"/>
                  </a:moveTo>
                  <a:lnTo>
                    <a:pt x="1238458" y="0"/>
                  </a:lnTo>
                  <a:lnTo>
                    <a:pt x="1238458" y="743075"/>
                  </a:lnTo>
                  <a:lnTo>
                    <a:pt x="0" y="743075"/>
                  </a:lnTo>
                  <a:lnTo>
                    <a:pt x="0" y="0"/>
                  </a:lnTo>
                  <a:close/>
                </a:path>
              </a:pathLst>
            </a:custGeom>
            <a:solidFill>
              <a:schemeClr val="accent1"/>
            </a:solidFill>
            <a:ln>
              <a:noFill/>
            </a:ln>
            <a:effectLst>
              <a:outerShdw blurRad="38100" dist="25400" dir="5400000" rotWithShape="0">
                <a:srgbClr val="000000">
                  <a:alpha val="54901"/>
                </a:srgbClr>
              </a:outerShdw>
            </a:effectLst>
          </p:spPr>
          <p:txBody>
            <a:bodyPr spcFirstLastPara="1" wrap="square" lIns="64750" tIns="64750" rIns="64750" bIns="64750" anchor="ctr" anchorCtr="0">
              <a:noAutofit/>
            </a:bodyPr>
            <a:lstStyle/>
            <a:p>
              <a:pPr marL="0" marR="0" lvl="0" indent="0" algn="ctr" rtl="0">
                <a:lnSpc>
                  <a:spcPct val="90000"/>
                </a:lnSpc>
                <a:spcBef>
                  <a:spcPts val="0"/>
                </a:spcBef>
                <a:spcAft>
                  <a:spcPts val="0"/>
                </a:spcAft>
                <a:buNone/>
              </a:pPr>
              <a:r>
                <a:rPr lang="en-US" sz="1700">
                  <a:solidFill>
                    <a:srgbClr val="FFFFFF"/>
                  </a:solidFill>
                  <a:latin typeface="Calibri"/>
                  <a:ea typeface="Calibri"/>
                  <a:cs typeface="Calibri"/>
                  <a:sym typeface="Calibri"/>
                </a:rPr>
                <a:t>Humanities</a:t>
              </a:r>
              <a:endParaRPr/>
            </a:p>
          </p:txBody>
        </p:sp>
        <p:sp>
          <p:nvSpPr>
            <p:cNvPr id="250" name="Google Shape;250;p7"/>
            <p:cNvSpPr/>
            <p:nvPr/>
          </p:nvSpPr>
          <p:spPr>
            <a:xfrm>
              <a:off x="8723376" y="3842289"/>
              <a:ext cx="1382649" cy="447343"/>
            </a:xfrm>
            <a:custGeom>
              <a:avLst/>
              <a:gdLst/>
              <a:ahLst/>
              <a:cxnLst/>
              <a:rect l="l" t="t" r="r" b="b"/>
              <a:pathLst>
                <a:path w="1238458" h="743075" extrusionOk="0">
                  <a:moveTo>
                    <a:pt x="0" y="0"/>
                  </a:moveTo>
                  <a:lnTo>
                    <a:pt x="1238458" y="0"/>
                  </a:lnTo>
                  <a:lnTo>
                    <a:pt x="1238458" y="743075"/>
                  </a:lnTo>
                  <a:lnTo>
                    <a:pt x="0" y="743075"/>
                  </a:lnTo>
                  <a:lnTo>
                    <a:pt x="0" y="0"/>
                  </a:lnTo>
                  <a:close/>
                </a:path>
              </a:pathLst>
            </a:custGeom>
            <a:solidFill>
              <a:schemeClr val="accent1"/>
            </a:solidFill>
            <a:ln>
              <a:noFill/>
            </a:ln>
            <a:effectLst>
              <a:outerShdw blurRad="38100" dist="25400" dir="5400000" rotWithShape="0">
                <a:srgbClr val="000000">
                  <a:alpha val="54901"/>
                </a:srgbClr>
              </a:outerShdw>
            </a:effectLst>
          </p:spPr>
          <p:txBody>
            <a:bodyPr spcFirstLastPara="1" wrap="square" lIns="64750" tIns="64750" rIns="64750" bIns="64750" anchor="ctr" anchorCtr="0">
              <a:noAutofit/>
            </a:bodyPr>
            <a:lstStyle/>
            <a:p>
              <a:pPr marL="0" marR="0" lvl="0" indent="0" algn="ctr" rtl="0">
                <a:lnSpc>
                  <a:spcPct val="90000"/>
                </a:lnSpc>
                <a:spcBef>
                  <a:spcPts val="0"/>
                </a:spcBef>
                <a:spcAft>
                  <a:spcPts val="0"/>
                </a:spcAft>
                <a:buNone/>
              </a:pPr>
              <a:r>
                <a:rPr lang="en-US" sz="1700">
                  <a:solidFill>
                    <a:srgbClr val="FFFFFF"/>
                  </a:solidFill>
                  <a:latin typeface="Calibri"/>
                  <a:ea typeface="Calibri"/>
                  <a:cs typeface="Calibri"/>
                  <a:sym typeface="Calibri"/>
                </a:rPr>
                <a:t>Arts</a:t>
              </a:r>
              <a:endParaRPr/>
            </a:p>
          </p:txBody>
        </p:sp>
        <p:sp>
          <p:nvSpPr>
            <p:cNvPr id="251" name="Google Shape;251;p7"/>
            <p:cNvSpPr/>
            <p:nvPr/>
          </p:nvSpPr>
          <p:spPr>
            <a:xfrm>
              <a:off x="8723376" y="4391833"/>
              <a:ext cx="1382649" cy="447343"/>
            </a:xfrm>
            <a:custGeom>
              <a:avLst/>
              <a:gdLst/>
              <a:ahLst/>
              <a:cxnLst/>
              <a:rect l="l" t="t" r="r" b="b"/>
              <a:pathLst>
                <a:path w="1238458" h="743075" extrusionOk="0">
                  <a:moveTo>
                    <a:pt x="0" y="0"/>
                  </a:moveTo>
                  <a:lnTo>
                    <a:pt x="1238458" y="0"/>
                  </a:lnTo>
                  <a:lnTo>
                    <a:pt x="1238458" y="743075"/>
                  </a:lnTo>
                  <a:lnTo>
                    <a:pt x="0" y="743075"/>
                  </a:lnTo>
                  <a:lnTo>
                    <a:pt x="0" y="0"/>
                  </a:lnTo>
                  <a:close/>
                </a:path>
              </a:pathLst>
            </a:custGeom>
            <a:solidFill>
              <a:schemeClr val="accent1"/>
            </a:solidFill>
            <a:ln>
              <a:noFill/>
            </a:ln>
            <a:effectLst>
              <a:outerShdw blurRad="38100" dist="25400" dir="5400000" rotWithShape="0">
                <a:srgbClr val="000000">
                  <a:alpha val="54901"/>
                </a:srgbClr>
              </a:outerShdw>
            </a:effectLst>
          </p:spPr>
          <p:txBody>
            <a:bodyPr spcFirstLastPara="1" wrap="square" lIns="64750" tIns="64750" rIns="64750" bIns="64750" anchor="ctr" anchorCtr="0">
              <a:noAutofit/>
            </a:bodyPr>
            <a:lstStyle/>
            <a:p>
              <a:pPr marL="0" marR="0" lvl="0" indent="0" algn="ctr" rtl="0">
                <a:lnSpc>
                  <a:spcPct val="90000"/>
                </a:lnSpc>
                <a:spcBef>
                  <a:spcPts val="0"/>
                </a:spcBef>
                <a:spcAft>
                  <a:spcPts val="0"/>
                </a:spcAft>
                <a:buNone/>
              </a:pPr>
              <a:r>
                <a:rPr lang="en-US" sz="1700">
                  <a:solidFill>
                    <a:srgbClr val="FFFFFF"/>
                  </a:solidFill>
                  <a:latin typeface="Calibri"/>
                  <a:ea typeface="Calibri"/>
                  <a:cs typeface="Calibri"/>
                  <a:sym typeface="Calibri"/>
                </a:rPr>
                <a:t>LOTE</a:t>
              </a:r>
              <a:endParaRPr/>
            </a:p>
          </p:txBody>
        </p:sp>
        <p:sp>
          <p:nvSpPr>
            <p:cNvPr id="252" name="Google Shape;252;p7"/>
            <p:cNvSpPr/>
            <p:nvPr/>
          </p:nvSpPr>
          <p:spPr>
            <a:xfrm>
              <a:off x="8723376" y="6040466"/>
              <a:ext cx="1382649" cy="447343"/>
            </a:xfrm>
            <a:custGeom>
              <a:avLst/>
              <a:gdLst/>
              <a:ahLst/>
              <a:cxnLst/>
              <a:rect l="l" t="t" r="r" b="b"/>
              <a:pathLst>
                <a:path w="1238458" h="743075" extrusionOk="0">
                  <a:moveTo>
                    <a:pt x="0" y="0"/>
                  </a:moveTo>
                  <a:lnTo>
                    <a:pt x="1238458" y="0"/>
                  </a:lnTo>
                  <a:lnTo>
                    <a:pt x="1238458" y="743075"/>
                  </a:lnTo>
                  <a:lnTo>
                    <a:pt x="0" y="743075"/>
                  </a:lnTo>
                  <a:lnTo>
                    <a:pt x="0" y="0"/>
                  </a:lnTo>
                  <a:close/>
                </a:path>
              </a:pathLst>
            </a:custGeom>
            <a:solidFill>
              <a:srgbClr val="548135"/>
            </a:solidFill>
            <a:ln>
              <a:noFill/>
            </a:ln>
            <a:effectLst>
              <a:outerShdw blurRad="38100" dist="25400" dir="5400000" rotWithShape="0">
                <a:srgbClr val="000000">
                  <a:alpha val="54901"/>
                </a:srgbClr>
              </a:outerShdw>
            </a:effectLst>
          </p:spPr>
          <p:txBody>
            <a:bodyPr spcFirstLastPara="1" wrap="square" lIns="64750" tIns="64750" rIns="64750" bIns="64750" anchor="ctr" anchorCtr="0">
              <a:noAutofit/>
            </a:bodyPr>
            <a:lstStyle/>
            <a:p>
              <a:pPr marL="0" marR="0" lvl="0" indent="0" algn="ctr" rtl="0">
                <a:lnSpc>
                  <a:spcPct val="90000"/>
                </a:lnSpc>
                <a:spcBef>
                  <a:spcPts val="0"/>
                </a:spcBef>
                <a:spcAft>
                  <a:spcPts val="0"/>
                </a:spcAft>
                <a:buNone/>
              </a:pPr>
              <a:r>
                <a:rPr lang="en-US" sz="1700">
                  <a:solidFill>
                    <a:srgbClr val="FFFFFF"/>
                  </a:solidFill>
                  <a:latin typeface="Calibri"/>
                  <a:ea typeface="Calibri"/>
                  <a:cs typeface="Calibri"/>
                  <a:sym typeface="Calibri"/>
                </a:rPr>
                <a:t>Seal of Civic Readiness </a:t>
              </a:r>
              <a:endParaRPr/>
            </a:p>
          </p:txBody>
        </p:sp>
      </p:grpSp>
      <p:sp>
        <p:nvSpPr>
          <p:cNvPr id="253" name="Google Shape;253;p7"/>
          <p:cNvSpPr/>
          <p:nvPr/>
        </p:nvSpPr>
        <p:spPr>
          <a:xfrm>
            <a:off x="10900653" y="6363869"/>
            <a:ext cx="1144040" cy="173063"/>
          </a:xfrm>
          <a:prstGeom prst="leftArrow">
            <a:avLst>
              <a:gd name="adj1" fmla="val 50000"/>
              <a:gd name="adj2" fmla="val 50000"/>
            </a:avLst>
          </a:prstGeom>
          <a:solidFill>
            <a:srgbClr val="FF0000"/>
          </a:solidFill>
          <a:ln w="22225" cap="rnd" cmpd="sng">
            <a:solidFill>
              <a:srgbClr val="AC5B2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graphicFrame>
        <p:nvGraphicFramePr>
          <p:cNvPr id="284" name="Google Shape;284;p9"/>
          <p:cNvGraphicFramePr/>
          <p:nvPr/>
        </p:nvGraphicFramePr>
        <p:xfrm>
          <a:off x="311084" y="1545995"/>
          <a:ext cx="11745800" cy="5449775"/>
        </p:xfrm>
        <a:graphic>
          <a:graphicData uri="http://schemas.openxmlformats.org/drawingml/2006/table">
            <a:tbl>
              <a:tblPr firstRow="1" bandRow="1">
                <a:noFill/>
              </a:tblPr>
              <a:tblGrid>
                <a:gridCol w="5175325">
                  <a:extLst>
                    <a:ext uri="{9D8B030D-6E8A-4147-A177-3AD203B41FA5}">
                      <a16:colId xmlns:a16="http://schemas.microsoft.com/office/drawing/2014/main" val="20000"/>
                    </a:ext>
                  </a:extLst>
                </a:gridCol>
                <a:gridCol w="697575">
                  <a:extLst>
                    <a:ext uri="{9D8B030D-6E8A-4147-A177-3AD203B41FA5}">
                      <a16:colId xmlns:a16="http://schemas.microsoft.com/office/drawing/2014/main" val="20001"/>
                    </a:ext>
                  </a:extLst>
                </a:gridCol>
                <a:gridCol w="5062200">
                  <a:extLst>
                    <a:ext uri="{9D8B030D-6E8A-4147-A177-3AD203B41FA5}">
                      <a16:colId xmlns:a16="http://schemas.microsoft.com/office/drawing/2014/main" val="20002"/>
                    </a:ext>
                  </a:extLst>
                </a:gridCol>
                <a:gridCol w="810700">
                  <a:extLst>
                    <a:ext uri="{9D8B030D-6E8A-4147-A177-3AD203B41FA5}">
                      <a16:colId xmlns:a16="http://schemas.microsoft.com/office/drawing/2014/main" val="20003"/>
                    </a:ext>
                  </a:extLst>
                </a:gridCol>
              </a:tblGrid>
              <a:tr h="470475">
                <a:tc>
                  <a:txBody>
                    <a:bodyPr/>
                    <a:lstStyle/>
                    <a:p>
                      <a:pPr marL="0" marR="0" lvl="0" indent="0" algn="l" rtl="0">
                        <a:spcBef>
                          <a:spcPts val="0"/>
                        </a:spcBef>
                        <a:spcAft>
                          <a:spcPts val="0"/>
                        </a:spcAft>
                        <a:buNone/>
                      </a:pPr>
                      <a:r>
                        <a:rPr lang="en-US" sz="2000" u="none" strike="noStrike" cap="none"/>
                        <a:t>Civic Knowledge</a:t>
                      </a:r>
                      <a:endParaRPr/>
                    </a:p>
                  </a:txBody>
                  <a:tcPr marL="91450" marR="91450" marT="45725" marB="45725"/>
                </a:tc>
                <a:tc>
                  <a:txBody>
                    <a:bodyPr/>
                    <a:lstStyle/>
                    <a:p>
                      <a:pPr marL="0" marR="0" lvl="0" indent="0" algn="l" rtl="0">
                        <a:spcBef>
                          <a:spcPts val="0"/>
                        </a:spcBef>
                        <a:spcAft>
                          <a:spcPts val="0"/>
                        </a:spcAft>
                        <a:buNone/>
                      </a:pPr>
                      <a:r>
                        <a:rPr lang="en-US" sz="2000"/>
                        <a:t>Pts.</a:t>
                      </a:r>
                      <a:endParaRPr/>
                    </a:p>
                  </a:txBody>
                  <a:tcPr marL="91450" marR="91450" marT="45725" marB="45725"/>
                </a:tc>
                <a:tc>
                  <a:txBody>
                    <a:bodyPr/>
                    <a:lstStyle/>
                    <a:p>
                      <a:pPr marL="0" marR="0" lvl="0" indent="0" algn="l" rtl="0">
                        <a:spcBef>
                          <a:spcPts val="0"/>
                        </a:spcBef>
                        <a:spcAft>
                          <a:spcPts val="0"/>
                        </a:spcAft>
                        <a:buNone/>
                      </a:pPr>
                      <a:r>
                        <a:rPr lang="en-US" sz="2000"/>
                        <a:t>Civic Participation</a:t>
                      </a:r>
                      <a:endParaRPr/>
                    </a:p>
                  </a:txBody>
                  <a:tcPr marL="91450" marR="91450" marT="45725" marB="45725"/>
                </a:tc>
                <a:tc>
                  <a:txBody>
                    <a:bodyPr/>
                    <a:lstStyle/>
                    <a:p>
                      <a:pPr marL="0" marR="0" lvl="0" indent="0" algn="l" rtl="0">
                        <a:spcBef>
                          <a:spcPts val="0"/>
                        </a:spcBef>
                        <a:spcAft>
                          <a:spcPts val="0"/>
                        </a:spcAft>
                        <a:buNone/>
                      </a:pPr>
                      <a:r>
                        <a:rPr lang="en-US" sz="2000"/>
                        <a:t>Pts.</a:t>
                      </a:r>
                      <a:endParaRPr/>
                    </a:p>
                  </a:txBody>
                  <a:tcPr marL="91450" marR="91450" marT="45725" marB="45725"/>
                </a:tc>
                <a:extLst>
                  <a:ext uri="{0D108BD9-81ED-4DB2-BD59-A6C34878D82A}">
                    <a16:rowId xmlns:a16="http://schemas.microsoft.com/office/drawing/2014/main" val="10000"/>
                  </a:ext>
                </a:extLst>
              </a:tr>
              <a:tr h="741900">
                <a:tc>
                  <a:txBody>
                    <a:bodyPr/>
                    <a:lstStyle/>
                    <a:p>
                      <a:pPr marL="0" marR="0" lvl="0" indent="0" algn="l" rtl="0">
                        <a:spcBef>
                          <a:spcPts val="0"/>
                        </a:spcBef>
                        <a:spcAft>
                          <a:spcPts val="0"/>
                        </a:spcAft>
                        <a:buNone/>
                      </a:pPr>
                      <a:r>
                        <a:rPr lang="en-US" sz="2000"/>
                        <a:t>4 Credits of Social Studies</a:t>
                      </a:r>
                      <a:endParaRPr/>
                    </a:p>
                  </a:txBody>
                  <a:tcPr marL="91450" marR="91450" marT="45725" marB="45725"/>
                </a:tc>
                <a:tc>
                  <a:txBody>
                    <a:bodyPr/>
                    <a:lstStyle/>
                    <a:p>
                      <a:pPr marL="0" marR="0" lvl="0" indent="0" algn="l" rtl="0">
                        <a:spcBef>
                          <a:spcPts val="0"/>
                        </a:spcBef>
                        <a:spcAft>
                          <a:spcPts val="0"/>
                        </a:spcAft>
                        <a:buNone/>
                      </a:pPr>
                      <a:r>
                        <a:rPr lang="en-US" sz="2000"/>
                        <a:t>1</a:t>
                      </a:r>
                      <a:endParaRPr/>
                    </a:p>
                  </a:txBody>
                  <a:tcPr marL="91450" marR="91450" marT="45725" marB="45725"/>
                </a:tc>
                <a:tc>
                  <a:txBody>
                    <a:bodyPr/>
                    <a:lstStyle/>
                    <a:p>
                      <a:pPr marL="0" marR="0" lvl="0" indent="0" algn="l" rtl="0">
                        <a:spcBef>
                          <a:spcPts val="0"/>
                        </a:spcBef>
                        <a:spcAft>
                          <a:spcPts val="0"/>
                        </a:spcAft>
                        <a:buNone/>
                      </a:pPr>
                      <a:r>
                        <a:rPr lang="en-US" sz="2000"/>
                        <a:t>High School Civics Project</a:t>
                      </a:r>
                      <a:endParaRPr/>
                    </a:p>
                  </a:txBody>
                  <a:tcPr marL="91450" marR="91450" marT="45725" marB="45725"/>
                </a:tc>
                <a:tc>
                  <a:txBody>
                    <a:bodyPr/>
                    <a:lstStyle/>
                    <a:p>
                      <a:pPr marL="0" marR="0" lvl="0" indent="0" algn="l" rtl="0">
                        <a:spcBef>
                          <a:spcPts val="0"/>
                        </a:spcBef>
                        <a:spcAft>
                          <a:spcPts val="0"/>
                        </a:spcAft>
                        <a:buNone/>
                      </a:pPr>
                      <a:r>
                        <a:rPr lang="en-US" sz="2000"/>
                        <a:t>1.5</a:t>
                      </a:r>
                      <a:endParaRPr/>
                    </a:p>
                  </a:txBody>
                  <a:tcPr marL="91450" marR="91450" marT="45725" marB="45725"/>
                </a:tc>
                <a:extLst>
                  <a:ext uri="{0D108BD9-81ED-4DB2-BD59-A6C34878D82A}">
                    <a16:rowId xmlns:a16="http://schemas.microsoft.com/office/drawing/2014/main" val="10001"/>
                  </a:ext>
                </a:extLst>
              </a:tr>
              <a:tr h="741900">
                <a:tc>
                  <a:txBody>
                    <a:bodyPr/>
                    <a:lstStyle/>
                    <a:p>
                      <a:pPr marL="0" marR="0" lvl="0" indent="0" algn="l" rtl="0">
                        <a:spcBef>
                          <a:spcPts val="0"/>
                        </a:spcBef>
                        <a:spcAft>
                          <a:spcPts val="0"/>
                        </a:spcAft>
                        <a:buNone/>
                      </a:pPr>
                      <a:r>
                        <a:rPr lang="en-US" sz="2000"/>
                        <a:t>Mastery level on Social Studies Regents</a:t>
                      </a:r>
                      <a:endParaRPr/>
                    </a:p>
                  </a:txBody>
                  <a:tcPr marL="91450" marR="91450" marT="45725" marB="45725"/>
                </a:tc>
                <a:tc>
                  <a:txBody>
                    <a:bodyPr/>
                    <a:lstStyle/>
                    <a:p>
                      <a:pPr marL="0" marR="0" lvl="0" indent="0" algn="l" rtl="0">
                        <a:spcBef>
                          <a:spcPts val="0"/>
                        </a:spcBef>
                        <a:spcAft>
                          <a:spcPts val="0"/>
                        </a:spcAft>
                        <a:buNone/>
                      </a:pPr>
                      <a:r>
                        <a:rPr lang="en-US" sz="2000"/>
                        <a:t>1.5*</a:t>
                      </a:r>
                      <a:endParaRPr/>
                    </a:p>
                  </a:txBody>
                  <a:tcPr marL="91450" marR="91450" marT="45725" marB="45725"/>
                </a:tc>
                <a:tc>
                  <a:txBody>
                    <a:bodyPr/>
                    <a:lstStyle/>
                    <a:p>
                      <a:pPr marL="0" marR="0" lvl="0" indent="0" algn="l" rtl="0">
                        <a:spcBef>
                          <a:spcPts val="0"/>
                        </a:spcBef>
                        <a:spcAft>
                          <a:spcPts val="0"/>
                        </a:spcAft>
                        <a:buNone/>
                      </a:pPr>
                      <a:r>
                        <a:rPr lang="en-US" sz="2000"/>
                        <a:t>Service-Learning Project (minimum 25 hours) and reflective civic learning essay/presentation/product</a:t>
                      </a:r>
                      <a:endParaRPr/>
                    </a:p>
                  </a:txBody>
                  <a:tcPr marL="91450" marR="91450" marT="45725" marB="45725"/>
                </a:tc>
                <a:tc>
                  <a:txBody>
                    <a:bodyPr/>
                    <a:lstStyle/>
                    <a:p>
                      <a:pPr marL="0" marR="0" lvl="0" indent="0" algn="l" rtl="0">
                        <a:spcBef>
                          <a:spcPts val="0"/>
                        </a:spcBef>
                        <a:spcAft>
                          <a:spcPts val="0"/>
                        </a:spcAft>
                        <a:buNone/>
                      </a:pPr>
                      <a:r>
                        <a:rPr lang="en-US" sz="2000"/>
                        <a:t>1*</a:t>
                      </a:r>
                      <a:endParaRPr/>
                    </a:p>
                  </a:txBody>
                  <a:tcPr marL="91450" marR="91450" marT="45725" marB="45725"/>
                </a:tc>
                <a:extLst>
                  <a:ext uri="{0D108BD9-81ED-4DB2-BD59-A6C34878D82A}">
                    <a16:rowId xmlns:a16="http://schemas.microsoft.com/office/drawing/2014/main" val="10002"/>
                  </a:ext>
                </a:extLst>
              </a:tr>
              <a:tr h="741900">
                <a:tc>
                  <a:txBody>
                    <a:bodyPr/>
                    <a:lstStyle/>
                    <a:p>
                      <a:pPr marL="0" marR="0" lvl="0" indent="0" algn="l" rtl="0">
                        <a:spcBef>
                          <a:spcPts val="0"/>
                        </a:spcBef>
                        <a:spcAft>
                          <a:spcPts val="0"/>
                        </a:spcAft>
                        <a:buNone/>
                      </a:pPr>
                      <a:r>
                        <a:rPr lang="en-US" sz="2000"/>
                        <a:t>Social Studies Regents Exams Proficiency Level</a:t>
                      </a:r>
                      <a:endParaRPr/>
                    </a:p>
                  </a:txBody>
                  <a:tcPr marL="91450" marR="91450" marT="45725" marB="45725"/>
                </a:tc>
                <a:tc>
                  <a:txBody>
                    <a:bodyPr/>
                    <a:lstStyle/>
                    <a:p>
                      <a:pPr marL="0" marR="0" lvl="0" indent="0" algn="l" rtl="0">
                        <a:spcBef>
                          <a:spcPts val="0"/>
                        </a:spcBef>
                        <a:spcAft>
                          <a:spcPts val="0"/>
                        </a:spcAft>
                        <a:buNone/>
                      </a:pPr>
                      <a:r>
                        <a:rPr lang="en-US" sz="2000"/>
                        <a:t>1*</a:t>
                      </a:r>
                      <a:endParaRPr/>
                    </a:p>
                  </a:txBody>
                  <a:tcPr marL="91450" marR="91450" marT="45725" marB="45725"/>
                </a:tc>
                <a:tc>
                  <a:txBody>
                    <a:bodyPr/>
                    <a:lstStyle/>
                    <a:p>
                      <a:pPr marL="0" marR="0" lvl="0" indent="0" algn="l" rtl="0">
                        <a:spcBef>
                          <a:spcPts val="0"/>
                        </a:spcBef>
                        <a:spcAft>
                          <a:spcPts val="0"/>
                        </a:spcAft>
                        <a:buNone/>
                      </a:pPr>
                      <a:r>
                        <a:rPr lang="en-US" sz="2000" dirty="0"/>
                        <a:t>Proficiency level in an elective course that promotes civic engagement</a:t>
                      </a:r>
                      <a:endParaRPr dirty="0"/>
                    </a:p>
                  </a:txBody>
                  <a:tcPr marL="91450" marR="91450" marT="45725" marB="45725"/>
                </a:tc>
                <a:tc>
                  <a:txBody>
                    <a:bodyPr/>
                    <a:lstStyle/>
                    <a:p>
                      <a:pPr marL="0" marR="0" lvl="0" indent="0" algn="l" rtl="0">
                        <a:spcBef>
                          <a:spcPts val="0"/>
                        </a:spcBef>
                        <a:spcAft>
                          <a:spcPts val="0"/>
                        </a:spcAft>
                        <a:buNone/>
                      </a:pPr>
                      <a:r>
                        <a:rPr lang="en-US" sz="2000"/>
                        <a:t>.5*</a:t>
                      </a:r>
                      <a:endParaRPr/>
                    </a:p>
                  </a:txBody>
                  <a:tcPr marL="91450" marR="91450" marT="45725" marB="45725"/>
                </a:tc>
                <a:extLst>
                  <a:ext uri="{0D108BD9-81ED-4DB2-BD59-A6C34878D82A}">
                    <a16:rowId xmlns:a16="http://schemas.microsoft.com/office/drawing/2014/main" val="10003"/>
                  </a:ext>
                </a:extLst>
              </a:tr>
              <a:tr h="741900">
                <a:tc>
                  <a:txBody>
                    <a:bodyPr/>
                    <a:lstStyle/>
                    <a:p>
                      <a:pPr marL="0" marR="0" lvl="0" indent="0" algn="l" rtl="0">
                        <a:spcBef>
                          <a:spcPts val="0"/>
                        </a:spcBef>
                        <a:spcAft>
                          <a:spcPts val="0"/>
                        </a:spcAft>
                        <a:buNone/>
                      </a:pPr>
                      <a:r>
                        <a:rPr lang="en-US" sz="2000"/>
                        <a:t>Advanced Social Studies Courses</a:t>
                      </a:r>
                      <a:endParaRPr/>
                    </a:p>
                  </a:txBody>
                  <a:tcPr marL="91450" marR="91450" marT="45725" marB="45725"/>
                </a:tc>
                <a:tc>
                  <a:txBody>
                    <a:bodyPr/>
                    <a:lstStyle/>
                    <a:p>
                      <a:pPr marL="0" marR="0" lvl="0" indent="0" algn="l" rtl="0">
                        <a:spcBef>
                          <a:spcPts val="0"/>
                        </a:spcBef>
                        <a:spcAft>
                          <a:spcPts val="0"/>
                        </a:spcAft>
                        <a:buNone/>
                      </a:pPr>
                      <a:r>
                        <a:rPr lang="en-US" sz="2000"/>
                        <a:t>.5*</a:t>
                      </a:r>
                      <a:endParaRPr/>
                    </a:p>
                  </a:txBody>
                  <a:tcPr marL="91450" marR="91450" marT="45725" marB="45725"/>
                </a:tc>
                <a:tc>
                  <a:txBody>
                    <a:bodyPr/>
                    <a:lstStyle/>
                    <a:p>
                      <a:pPr marL="0" marR="0" lvl="0" indent="0" algn="l" rtl="0">
                        <a:spcBef>
                          <a:spcPts val="0"/>
                        </a:spcBef>
                        <a:spcAft>
                          <a:spcPts val="0"/>
                        </a:spcAft>
                        <a:buNone/>
                      </a:pPr>
                      <a:r>
                        <a:rPr lang="en-US" sz="2000"/>
                        <a:t>Middle School Capstone Project</a:t>
                      </a:r>
                      <a:endParaRPr/>
                    </a:p>
                  </a:txBody>
                  <a:tcPr marL="91450" marR="91450" marT="45725" marB="45725"/>
                </a:tc>
                <a:tc>
                  <a:txBody>
                    <a:bodyPr/>
                    <a:lstStyle/>
                    <a:p>
                      <a:pPr marL="0" marR="0" lvl="0" indent="0" algn="l" rtl="0">
                        <a:spcBef>
                          <a:spcPts val="0"/>
                        </a:spcBef>
                        <a:spcAft>
                          <a:spcPts val="0"/>
                        </a:spcAft>
                        <a:buNone/>
                      </a:pPr>
                      <a:r>
                        <a:rPr lang="en-US" sz="2000"/>
                        <a:t>1</a:t>
                      </a:r>
                      <a:endParaRPr/>
                    </a:p>
                  </a:txBody>
                  <a:tcPr marL="91450" marR="91450" marT="45725" marB="45725"/>
                </a:tc>
                <a:extLst>
                  <a:ext uri="{0D108BD9-81ED-4DB2-BD59-A6C34878D82A}">
                    <a16:rowId xmlns:a16="http://schemas.microsoft.com/office/drawing/2014/main" val="10004"/>
                  </a:ext>
                </a:extLst>
              </a:tr>
              <a:tr h="1004025">
                <a:tc>
                  <a:txBody>
                    <a:bodyPr/>
                    <a:lstStyle/>
                    <a:p>
                      <a:pPr marL="0" marR="0" lvl="0" indent="0" algn="l" rtl="0">
                        <a:spcBef>
                          <a:spcPts val="0"/>
                        </a:spcBef>
                        <a:spcAft>
                          <a:spcPts val="0"/>
                        </a:spcAft>
                        <a:buNone/>
                      </a:pPr>
                      <a:r>
                        <a:rPr lang="en-US" sz="2000"/>
                        <a:t>Research Project</a:t>
                      </a:r>
                      <a:endParaRPr/>
                    </a:p>
                  </a:txBody>
                  <a:tcPr marL="91450" marR="91450" marT="45725" marB="45725"/>
                </a:tc>
                <a:tc>
                  <a:txBody>
                    <a:bodyPr/>
                    <a:lstStyle/>
                    <a:p>
                      <a:pPr marL="0" marR="0" lvl="0" indent="0" algn="l" rtl="0">
                        <a:spcBef>
                          <a:spcPts val="0"/>
                        </a:spcBef>
                        <a:spcAft>
                          <a:spcPts val="0"/>
                        </a:spcAft>
                        <a:buNone/>
                      </a:pPr>
                      <a:r>
                        <a:rPr lang="en-US" sz="2000"/>
                        <a:t>1</a:t>
                      </a:r>
                      <a:endParaRPr/>
                    </a:p>
                  </a:txBody>
                  <a:tcPr marL="91450" marR="91450" marT="45725" marB="45725"/>
                </a:tc>
                <a:tc>
                  <a:txBody>
                    <a:bodyPr/>
                    <a:lstStyle/>
                    <a:p>
                      <a:pPr marL="0" marR="0" lvl="0" indent="0" algn="l" rtl="0">
                        <a:spcBef>
                          <a:spcPts val="0"/>
                        </a:spcBef>
                        <a:spcAft>
                          <a:spcPts val="0"/>
                        </a:spcAft>
                        <a:buNone/>
                      </a:pPr>
                      <a:r>
                        <a:rPr lang="en-US" sz="2000" dirty="0"/>
                        <a:t>Extra-curricular participation or work-based learning experience (minimum 40 hours) and an essay/presentation/product</a:t>
                      </a:r>
                      <a:endParaRPr dirty="0"/>
                    </a:p>
                  </a:txBody>
                  <a:tcPr marL="91450" marR="91450" marT="45725" marB="45725"/>
                </a:tc>
                <a:tc>
                  <a:txBody>
                    <a:bodyPr/>
                    <a:lstStyle/>
                    <a:p>
                      <a:pPr marL="0" marR="0" lvl="0" indent="0" algn="l" rtl="0">
                        <a:spcBef>
                          <a:spcPts val="0"/>
                        </a:spcBef>
                        <a:spcAft>
                          <a:spcPts val="0"/>
                        </a:spcAft>
                        <a:buNone/>
                      </a:pPr>
                      <a:r>
                        <a:rPr lang="en-US" sz="2000"/>
                        <a:t>.5*</a:t>
                      </a:r>
                      <a:endParaRPr/>
                    </a:p>
                  </a:txBody>
                  <a:tcPr marL="91450" marR="91450" marT="45725" marB="45725"/>
                </a:tc>
                <a:extLst>
                  <a:ext uri="{0D108BD9-81ED-4DB2-BD59-A6C34878D82A}">
                    <a16:rowId xmlns:a16="http://schemas.microsoft.com/office/drawing/2014/main" val="10005"/>
                  </a:ext>
                </a:extLst>
              </a:tr>
              <a:tr h="741900">
                <a:tc>
                  <a:txBody>
                    <a:bodyPr/>
                    <a:lstStyle/>
                    <a:p>
                      <a:pPr marL="0" marR="0" lvl="0" indent="0" algn="l" rtl="0">
                        <a:spcBef>
                          <a:spcPts val="0"/>
                        </a:spcBef>
                        <a:spcAft>
                          <a:spcPts val="0"/>
                        </a:spcAft>
                        <a:buNone/>
                      </a:pPr>
                      <a:endParaRPr sz="2000"/>
                    </a:p>
                  </a:txBody>
                  <a:tcPr marL="91450" marR="91450" marT="45725" marB="45725"/>
                </a:tc>
                <a:tc>
                  <a:txBody>
                    <a:bodyPr/>
                    <a:lstStyle/>
                    <a:p>
                      <a:pPr marL="0" marR="0" lvl="0" indent="0" algn="l" rtl="0">
                        <a:spcBef>
                          <a:spcPts val="0"/>
                        </a:spcBef>
                        <a:spcAft>
                          <a:spcPts val="0"/>
                        </a:spcAft>
                        <a:buNone/>
                      </a:pPr>
                      <a:endParaRPr sz="2000"/>
                    </a:p>
                  </a:txBody>
                  <a:tcPr marL="91450" marR="91450" marT="45725" marB="45725"/>
                </a:tc>
                <a:tc>
                  <a:txBody>
                    <a:bodyPr/>
                    <a:lstStyle/>
                    <a:p>
                      <a:pPr marL="0" marR="0" lvl="0" indent="0" algn="l" rtl="0">
                        <a:spcBef>
                          <a:spcPts val="0"/>
                        </a:spcBef>
                        <a:spcAft>
                          <a:spcPts val="0"/>
                        </a:spcAft>
                        <a:buNone/>
                      </a:pPr>
                      <a:r>
                        <a:rPr lang="en-US" sz="2000" dirty="0"/>
                        <a:t>Civics Capstone Project</a:t>
                      </a:r>
                      <a:endParaRPr dirty="0"/>
                    </a:p>
                  </a:txBody>
                  <a:tcPr marL="91450" marR="91450" marT="45725" marB="45725"/>
                </a:tc>
                <a:tc>
                  <a:txBody>
                    <a:bodyPr/>
                    <a:lstStyle/>
                    <a:p>
                      <a:pPr marL="0" marR="0" lvl="0" indent="0" algn="l" rtl="0">
                        <a:spcBef>
                          <a:spcPts val="0"/>
                        </a:spcBef>
                        <a:spcAft>
                          <a:spcPts val="0"/>
                        </a:spcAft>
                        <a:buNone/>
                      </a:pPr>
                      <a:r>
                        <a:rPr lang="en-US" sz="2000" dirty="0"/>
                        <a:t>4</a:t>
                      </a:r>
                      <a:endParaRPr dirty="0"/>
                    </a:p>
                  </a:txBody>
                  <a:tcPr marL="91450" marR="91450" marT="45725" marB="45725"/>
                </a:tc>
                <a:extLst>
                  <a:ext uri="{0D108BD9-81ED-4DB2-BD59-A6C34878D82A}">
                    <a16:rowId xmlns:a16="http://schemas.microsoft.com/office/drawing/2014/main" val="10006"/>
                  </a:ext>
                </a:extLst>
              </a:tr>
            </a:tbl>
          </a:graphicData>
        </a:graphic>
      </p:graphicFrame>
      <p:sp>
        <p:nvSpPr>
          <p:cNvPr id="285" name="Google Shape;285;p9"/>
          <p:cNvSpPr txBox="1"/>
          <p:nvPr/>
        </p:nvSpPr>
        <p:spPr>
          <a:xfrm>
            <a:off x="311084" y="590550"/>
            <a:ext cx="11745800"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Gill Sans"/>
                <a:ea typeface="Gill Sans"/>
                <a:cs typeface="Gill Sans"/>
                <a:sym typeface="Gill Sans"/>
              </a:rPr>
              <a:t>UPDATED Criteria for the Seal of Civic Readiness.  Students must earn at least 2 points in Civic Knowledge, 2 points in Civic Participation and a total of 6 points to earn the Seal of Civic Readiness.  </a:t>
            </a:r>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537</Words>
  <Application>Microsoft Office PowerPoint</Application>
  <PresentationFormat>Widescreen</PresentationFormat>
  <Paragraphs>66</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Gill Sans</vt:lpstr>
      <vt:lpstr>Oswald</vt:lpstr>
      <vt:lpstr>Office Theme</vt:lpstr>
      <vt:lpstr>Seal of Civic Readiness NYSED </vt:lpstr>
      <vt:lpstr>What is CIVIC READINESS?</vt:lpstr>
      <vt:lpstr>What is the NYS Seal of Civic Readiness?</vt:lpstr>
      <vt:lpstr>Goal of Civic Readiness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Seal of Civic Readiness NYSED</dc:title>
  <dc:creator>Marijo Pearson</dc:creator>
  <cp:lastModifiedBy>Marijo Pearson</cp:lastModifiedBy>
  <cp:revision>2</cp:revision>
  <dcterms:created xsi:type="dcterms:W3CDTF">2022-03-23T16:13:17Z</dcterms:created>
  <dcterms:modified xsi:type="dcterms:W3CDTF">2022-03-23T17:29:57Z</dcterms:modified>
</cp:coreProperties>
</file>